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09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AD9F00-365F-45AF-974B-5558A319F79A}" v="4" dt="2024-07-16T13:22:24.0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5220" autoAdjust="0"/>
  </p:normalViewPr>
  <p:slideViewPr>
    <p:cSldViewPr snapToGrid="0" showGuides="1">
      <p:cViewPr varScale="1">
        <p:scale>
          <a:sx n="79" d="100"/>
          <a:sy n="79" d="100"/>
        </p:scale>
        <p:origin x="494" y="10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ie Woodroffe" userId="b157383c7860d663" providerId="LiveId" clId="{71AD9F00-365F-45AF-974B-5558A319F79A}"/>
    <pc:docChg chg="undo redo custSel modSld">
      <pc:chgData name="Emilie Woodroffe" userId="b157383c7860d663" providerId="LiveId" clId="{71AD9F00-365F-45AF-974B-5558A319F79A}" dt="2024-07-16T13:22:43.602" v="744" actId="29295"/>
      <pc:docMkLst>
        <pc:docMk/>
      </pc:docMkLst>
      <pc:sldChg chg="addSp delSp modSp mod setBg delAnim">
        <pc:chgData name="Emilie Woodroffe" userId="b157383c7860d663" providerId="LiveId" clId="{71AD9F00-365F-45AF-974B-5558A319F79A}" dt="2024-07-16T13:22:43.602" v="744" actId="29295"/>
        <pc:sldMkLst>
          <pc:docMk/>
          <pc:sldMk cId="2685529057" sldId="264"/>
        </pc:sldMkLst>
        <pc:spChg chg="del">
          <ac:chgData name="Emilie Woodroffe" userId="b157383c7860d663" providerId="LiveId" clId="{71AD9F00-365F-45AF-974B-5558A319F79A}" dt="2024-07-03T14:31:59.848" v="5" actId="478"/>
          <ac:spMkLst>
            <pc:docMk/>
            <pc:sldMk cId="2685529057" sldId="264"/>
            <ac:spMk id="5" creationId="{18A9B209-59C0-4ABE-8F41-BD0DAF348794}"/>
          </ac:spMkLst>
        </pc:spChg>
        <pc:spChg chg="mod">
          <ac:chgData name="Emilie Woodroffe" userId="b157383c7860d663" providerId="LiveId" clId="{71AD9F00-365F-45AF-974B-5558A319F79A}" dt="2024-07-03T14:48:07.754" v="671" actId="1076"/>
          <ac:spMkLst>
            <pc:docMk/>
            <pc:sldMk cId="2685529057" sldId="264"/>
            <ac:spMk id="9" creationId="{FCB07BD8-06AF-41EC-8168-E9249FED881B}"/>
          </ac:spMkLst>
        </pc:spChg>
        <pc:spChg chg="mod">
          <ac:chgData name="Emilie Woodroffe" userId="b157383c7860d663" providerId="LiveId" clId="{71AD9F00-365F-45AF-974B-5558A319F79A}" dt="2024-07-03T14:49:42.364" v="689" actId="1076"/>
          <ac:spMkLst>
            <pc:docMk/>
            <pc:sldMk cId="2685529057" sldId="264"/>
            <ac:spMk id="11" creationId="{82FB6155-EF73-4E76-B4CA-717526727E8F}"/>
          </ac:spMkLst>
        </pc:spChg>
        <pc:spChg chg="mod">
          <ac:chgData name="Emilie Woodroffe" userId="b157383c7860d663" providerId="LiveId" clId="{71AD9F00-365F-45AF-974B-5558A319F79A}" dt="2024-07-03T14:49:51.664" v="690" actId="1076"/>
          <ac:spMkLst>
            <pc:docMk/>
            <pc:sldMk cId="2685529057" sldId="264"/>
            <ac:spMk id="12" creationId="{0BFF1EF8-084B-4608-BC05-EB143649CB20}"/>
          </ac:spMkLst>
        </pc:spChg>
        <pc:spChg chg="mod">
          <ac:chgData name="Emilie Woodroffe" userId="b157383c7860d663" providerId="LiveId" clId="{71AD9F00-365F-45AF-974B-5558A319F79A}" dt="2024-07-03T14:50:02.693" v="692" actId="1076"/>
          <ac:spMkLst>
            <pc:docMk/>
            <pc:sldMk cId="2685529057" sldId="264"/>
            <ac:spMk id="13" creationId="{D92B09AC-DF32-458B-9228-CA00342C7239}"/>
          </ac:spMkLst>
        </pc:spChg>
        <pc:spChg chg="mod">
          <ac:chgData name="Emilie Woodroffe" userId="b157383c7860d663" providerId="LiveId" clId="{71AD9F00-365F-45AF-974B-5558A319F79A}" dt="2024-07-15T13:33:31.235" v="705" actId="33524"/>
          <ac:spMkLst>
            <pc:docMk/>
            <pc:sldMk cId="2685529057" sldId="264"/>
            <ac:spMk id="16" creationId="{12684117-C3C4-4205-80D6-C52CCEC8213E}"/>
          </ac:spMkLst>
        </pc:spChg>
        <pc:spChg chg="mod">
          <ac:chgData name="Emilie Woodroffe" userId="b157383c7860d663" providerId="LiveId" clId="{71AD9F00-365F-45AF-974B-5558A319F79A}" dt="2024-07-15T13:34:29.474" v="709" actId="20577"/>
          <ac:spMkLst>
            <pc:docMk/>
            <pc:sldMk cId="2685529057" sldId="264"/>
            <ac:spMk id="17" creationId="{07772029-499B-4E26-BBA2-6A6D5E33B3D7}"/>
          </ac:spMkLst>
        </pc:spChg>
        <pc:spChg chg="mod">
          <ac:chgData name="Emilie Woodroffe" userId="b157383c7860d663" providerId="LiveId" clId="{71AD9F00-365F-45AF-974B-5558A319F79A}" dt="2024-07-03T14:50:22.315" v="697" actId="1076"/>
          <ac:spMkLst>
            <pc:docMk/>
            <pc:sldMk cId="2685529057" sldId="264"/>
            <ac:spMk id="18" creationId="{F3939B15-DF6D-40AE-BF87-E3F3D885AEEC}"/>
          </ac:spMkLst>
        </pc:spChg>
        <pc:picChg chg="mod">
          <ac:chgData name="Emilie Woodroffe" userId="b157383c7860d663" providerId="LiveId" clId="{71AD9F00-365F-45AF-974B-5558A319F79A}" dt="2024-07-16T13:22:43.602" v="744" actId="29295"/>
          <ac:picMkLst>
            <pc:docMk/>
            <pc:sldMk cId="2685529057" sldId="264"/>
            <ac:picMk id="2" creationId="{7A6FE5A7-1A65-4642-A07F-86F851E56AA4}"/>
          </ac:picMkLst>
        </pc:picChg>
        <pc:picChg chg="mod">
          <ac:chgData name="Emilie Woodroffe" userId="b157383c7860d663" providerId="LiveId" clId="{71AD9F00-365F-45AF-974B-5558A319F79A}" dt="2024-07-16T13:22:43.602" v="744" actId="29295"/>
          <ac:picMkLst>
            <pc:docMk/>
            <pc:sldMk cId="2685529057" sldId="264"/>
            <ac:picMk id="3" creationId="{2E64BBFF-5214-EDBB-1BF2-F45B57E846FE}"/>
          </ac:picMkLst>
        </pc:picChg>
        <pc:picChg chg="del">
          <ac:chgData name="Emilie Woodroffe" userId="b157383c7860d663" providerId="LiveId" clId="{71AD9F00-365F-45AF-974B-5558A319F79A}" dt="2024-07-03T14:31:30.392" v="1" actId="478"/>
          <ac:picMkLst>
            <pc:docMk/>
            <pc:sldMk cId="2685529057" sldId="264"/>
            <ac:picMk id="3" creationId="{35812521-DF0A-469C-8661-E8178936F9D6}"/>
          </ac:picMkLst>
        </pc:picChg>
        <pc:picChg chg="del mod">
          <ac:chgData name="Emilie Woodroffe" userId="b157383c7860d663" providerId="LiveId" clId="{71AD9F00-365F-45AF-974B-5558A319F79A}" dt="2024-07-03T14:38:41.749" v="419" actId="478"/>
          <ac:picMkLst>
            <pc:docMk/>
            <pc:sldMk cId="2685529057" sldId="264"/>
            <ac:picMk id="4" creationId="{4BE7615E-72CC-4930-B16B-70BEC386D1EE}"/>
          </ac:picMkLst>
        </pc:picChg>
        <pc:picChg chg="mod">
          <ac:chgData name="Emilie Woodroffe" userId="b157383c7860d663" providerId="LiveId" clId="{71AD9F00-365F-45AF-974B-5558A319F79A}" dt="2024-07-16T13:22:43.602" v="744" actId="29295"/>
          <ac:picMkLst>
            <pc:docMk/>
            <pc:sldMk cId="2685529057" sldId="264"/>
            <ac:picMk id="4" creationId="{6371FCF6-40EB-F4A1-81FC-6FA5D652537A}"/>
          </ac:picMkLst>
        </pc:picChg>
        <pc:picChg chg="del">
          <ac:chgData name="Emilie Woodroffe" userId="b157383c7860d663" providerId="LiveId" clId="{71AD9F00-365F-45AF-974B-5558A319F79A}" dt="2024-07-03T14:38:42.528" v="420" actId="478"/>
          <ac:picMkLst>
            <pc:docMk/>
            <pc:sldMk cId="2685529057" sldId="264"/>
            <ac:picMk id="6" creationId="{842A2992-B9FD-DF37-843E-24A4FBEB55E6}"/>
          </ac:picMkLst>
        </pc:picChg>
        <pc:picChg chg="mod">
          <ac:chgData name="Emilie Woodroffe" userId="b157383c7860d663" providerId="LiveId" clId="{71AD9F00-365F-45AF-974B-5558A319F79A}" dt="2024-07-16T13:22:43.602" v="744" actId="29295"/>
          <ac:picMkLst>
            <pc:docMk/>
            <pc:sldMk cId="2685529057" sldId="264"/>
            <ac:picMk id="7" creationId="{01CD9D11-4C44-67F8-3DAB-965F983ED5D6}"/>
          </ac:picMkLst>
        </pc:picChg>
        <pc:picChg chg="add mod ord">
          <ac:chgData name="Emilie Woodroffe" userId="b157383c7860d663" providerId="LiveId" clId="{71AD9F00-365F-45AF-974B-5558A319F79A}" dt="2024-07-03T14:50:37.385" v="701" actId="1076"/>
          <ac:picMkLst>
            <pc:docMk/>
            <pc:sldMk cId="2685529057" sldId="264"/>
            <ac:picMk id="8" creationId="{93629FEA-D27E-E99F-0D64-C4EFBF1ECE9C}"/>
          </ac:picMkLst>
        </pc:picChg>
        <pc:picChg chg="add mod ord">
          <ac:chgData name="Emilie Woodroffe" userId="b157383c7860d663" providerId="LiveId" clId="{71AD9F00-365F-45AF-974B-5558A319F79A}" dt="2024-07-03T14:31:55.529" v="4" actId="167"/>
          <ac:picMkLst>
            <pc:docMk/>
            <pc:sldMk cId="2685529057" sldId="264"/>
            <ac:picMk id="10" creationId="{41B4403C-D2E4-0885-1252-A2B8438ECD09}"/>
          </ac:picMkLst>
        </pc:picChg>
        <pc:picChg chg="add mod ord">
          <ac:chgData name="Emilie Woodroffe" userId="b157383c7860d663" providerId="LiveId" clId="{71AD9F00-365F-45AF-974B-5558A319F79A}" dt="2024-07-03T14:31:55.529" v="4" actId="167"/>
          <ac:picMkLst>
            <pc:docMk/>
            <pc:sldMk cId="2685529057" sldId="264"/>
            <ac:picMk id="14" creationId="{C6D422DD-0D52-8971-A393-966D0C3566CC}"/>
          </ac:picMkLst>
        </pc:picChg>
        <pc:picChg chg="del">
          <ac:chgData name="Emilie Woodroffe" userId="b157383c7860d663" providerId="LiveId" clId="{71AD9F00-365F-45AF-974B-5558A319F79A}" dt="2024-07-03T14:31:33.953" v="2" actId="478"/>
          <ac:picMkLst>
            <pc:docMk/>
            <pc:sldMk cId="2685529057" sldId="264"/>
            <ac:picMk id="21" creationId="{1CB9F731-8DE7-4ABA-8EC2-0AD194859D2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31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028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352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550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774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50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42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83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336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25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196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87AA2-985B-4650-92B9-A2019A2EE297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27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4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2.png"/><Relationship Id="rId5" Type="http://schemas.microsoft.com/office/2007/relationships/media" Target="../media/media3.m4a"/><Relationship Id="rId10" Type="http://schemas.openxmlformats.org/officeDocument/2006/relationships/image" Target="../media/image1.png"/><Relationship Id="rId4" Type="http://schemas.openxmlformats.org/officeDocument/2006/relationships/audio" Target="../media/media2.m4a"/><Relationship Id="rId9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rectangular object with blue border&#10;&#10;Description automatically generated">
            <a:extLst>
              <a:ext uri="{FF2B5EF4-FFF2-40B4-BE49-F238E27FC236}">
                <a16:creationId xmlns:a16="http://schemas.microsoft.com/office/drawing/2014/main" id="{93629FEA-D27E-E99F-0D64-C4EFBF1ECE9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close-up of a logo&#10;&#10;Description automatically generated">
            <a:extLst>
              <a:ext uri="{FF2B5EF4-FFF2-40B4-BE49-F238E27FC236}">
                <a16:creationId xmlns:a16="http://schemas.microsoft.com/office/drawing/2014/main" id="{41B4403C-D2E4-0885-1252-A2B8438ECD0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018" y="307724"/>
            <a:ext cx="920288" cy="920288"/>
          </a:xfrm>
          <a:prstGeom prst="rect">
            <a:avLst/>
          </a:prstGeom>
        </p:spPr>
      </p:pic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C6D422DD-0D52-8971-A393-966D0C3566C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6514" y="352451"/>
            <a:ext cx="1019513" cy="6796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4162097" y="599797"/>
            <a:ext cx="3578224" cy="36933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Knowledge organiser: Animals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FB6155-EF73-4E76-B4CA-717526727E8F}"/>
              </a:ext>
            </a:extLst>
          </p:cNvPr>
          <p:cNvSpPr txBox="1"/>
          <p:nvPr/>
        </p:nvSpPr>
        <p:spPr>
          <a:xfrm>
            <a:off x="387331" y="1916308"/>
            <a:ext cx="2553303" cy="2985433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Noun Bank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un chat </a:t>
            </a:r>
            <a:r>
              <a:rPr lang="en-GB" sz="1400" dirty="0">
                <a:latin typeface="Century Gothic" panose="020B0502020202020204" pitchFamily="34" charset="0"/>
              </a:rPr>
              <a:t>- a cat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un </a:t>
            </a:r>
            <a:r>
              <a:rPr lang="en-GB" sz="1400" b="1" dirty="0" err="1">
                <a:latin typeface="Century Gothic" panose="020B0502020202020204" pitchFamily="34" charset="0"/>
              </a:rPr>
              <a:t>chien</a:t>
            </a:r>
            <a:r>
              <a:rPr lang="en-GB" sz="1400" b="1" dirty="0">
                <a:latin typeface="Century Gothic" panose="020B0502020202020204" pitchFamily="34" charset="0"/>
              </a:rPr>
              <a:t> - </a:t>
            </a:r>
            <a:r>
              <a:rPr lang="en-GB" sz="1400" dirty="0">
                <a:latin typeface="Century Gothic" panose="020B0502020202020204" pitchFamily="34" charset="0"/>
              </a:rPr>
              <a:t>a dog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un </a:t>
            </a:r>
            <a:r>
              <a:rPr lang="en-GB" sz="1400" b="1" dirty="0" err="1">
                <a:latin typeface="Century Gothic" panose="020B0502020202020204" pitchFamily="34" charset="0"/>
              </a:rPr>
              <a:t>poisson</a:t>
            </a:r>
            <a:r>
              <a:rPr lang="en-GB" sz="1400" b="1" dirty="0">
                <a:latin typeface="Century Gothic" panose="020B0502020202020204" pitchFamily="34" charset="0"/>
              </a:rPr>
              <a:t> - </a:t>
            </a:r>
            <a:r>
              <a:rPr lang="en-GB" sz="1400" dirty="0">
                <a:latin typeface="Century Gothic" panose="020B0502020202020204" pitchFamily="34" charset="0"/>
              </a:rPr>
              <a:t>a fish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un cheval - </a:t>
            </a:r>
            <a:r>
              <a:rPr lang="en-GB" sz="1400" dirty="0">
                <a:latin typeface="Century Gothic" panose="020B0502020202020204" pitchFamily="34" charset="0"/>
              </a:rPr>
              <a:t>a horse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un lapin - </a:t>
            </a:r>
            <a:r>
              <a:rPr lang="en-GB" sz="1400" dirty="0">
                <a:latin typeface="Century Gothic" panose="020B0502020202020204" pitchFamily="34" charset="0"/>
              </a:rPr>
              <a:t>a rabbit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un mouton - </a:t>
            </a:r>
            <a:r>
              <a:rPr lang="en-GB" sz="1400" dirty="0">
                <a:latin typeface="Century Gothic" panose="020B0502020202020204" pitchFamily="34" charset="0"/>
              </a:rPr>
              <a:t>a sheep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un serpent - </a:t>
            </a:r>
            <a:r>
              <a:rPr lang="en-GB" sz="1400" dirty="0">
                <a:latin typeface="Century Gothic" panose="020B0502020202020204" pitchFamily="34" charset="0"/>
              </a:rPr>
              <a:t>a snake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un </a:t>
            </a:r>
            <a:r>
              <a:rPr lang="en-GB" sz="1400" b="1" dirty="0" err="1">
                <a:latin typeface="Century Gothic" panose="020B0502020202020204" pitchFamily="34" charset="0"/>
              </a:rPr>
              <a:t>oiseau</a:t>
            </a:r>
            <a:r>
              <a:rPr lang="en-GB" sz="1400" b="1" dirty="0">
                <a:latin typeface="Century Gothic" panose="020B0502020202020204" pitchFamily="34" charset="0"/>
              </a:rPr>
              <a:t> - </a:t>
            </a:r>
            <a:r>
              <a:rPr lang="en-GB" sz="1400" dirty="0">
                <a:latin typeface="Century Gothic" panose="020B0502020202020204" pitchFamily="34" charset="0"/>
              </a:rPr>
              <a:t>a bird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une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vache</a:t>
            </a:r>
            <a:r>
              <a:rPr lang="en-GB" sz="1400" b="1" dirty="0">
                <a:latin typeface="Century Gothic" panose="020B0502020202020204" pitchFamily="34" charset="0"/>
              </a:rPr>
              <a:t> - </a:t>
            </a:r>
            <a:r>
              <a:rPr lang="en-GB" sz="1400" dirty="0">
                <a:latin typeface="Century Gothic" panose="020B0502020202020204" pitchFamily="34" charset="0"/>
              </a:rPr>
              <a:t>a cow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une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souris</a:t>
            </a:r>
            <a:r>
              <a:rPr lang="en-GB" sz="1400" b="1" dirty="0">
                <a:latin typeface="Century Gothic" panose="020B0502020202020204" pitchFamily="34" charset="0"/>
              </a:rPr>
              <a:t> - </a:t>
            </a:r>
            <a:r>
              <a:rPr lang="en-GB" sz="1400" dirty="0">
                <a:latin typeface="Century Gothic" panose="020B0502020202020204" pitchFamily="34" charset="0"/>
              </a:rPr>
              <a:t>a mouse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endParaRPr lang="en-GB" sz="600" dirty="0">
              <a:latin typeface="Century Gothic" panose="020B0502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2B09AC-DF32-458B-9228-CA00342C7239}"/>
              </a:ext>
            </a:extLst>
          </p:cNvPr>
          <p:cNvSpPr txBox="1"/>
          <p:nvPr/>
        </p:nvSpPr>
        <p:spPr>
          <a:xfrm>
            <a:off x="3076552" y="3702300"/>
            <a:ext cx="3565133" cy="1169551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Grammar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dirty="0">
                <a:latin typeface="Century Gothic" panose="020B0502020202020204" pitchFamily="34" charset="0"/>
              </a:rPr>
              <a:t>There are two words for “</a:t>
            </a:r>
            <a:r>
              <a:rPr lang="en-GB" sz="1400" b="1" dirty="0">
                <a:latin typeface="Century Gothic" panose="020B0502020202020204" pitchFamily="34" charset="0"/>
              </a:rPr>
              <a:t>a</a:t>
            </a:r>
            <a:r>
              <a:rPr lang="en-GB" sz="1400" dirty="0">
                <a:latin typeface="Century Gothic" panose="020B0502020202020204" pitchFamily="34" charset="0"/>
              </a:rPr>
              <a:t>” 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in French.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These words are “</a:t>
            </a:r>
            <a:r>
              <a:rPr lang="en-GB" sz="1400" b="1" dirty="0">
                <a:latin typeface="Century Gothic" panose="020B0502020202020204" pitchFamily="34" charset="0"/>
              </a:rPr>
              <a:t>un</a:t>
            </a:r>
            <a:r>
              <a:rPr lang="en-GB" sz="1400" dirty="0">
                <a:latin typeface="Century Gothic" panose="020B0502020202020204" pitchFamily="34" charset="0"/>
              </a:rPr>
              <a:t>” and “</a:t>
            </a:r>
            <a:r>
              <a:rPr lang="en-GB" sz="1400" b="1" dirty="0" err="1">
                <a:latin typeface="Century Gothic" panose="020B0502020202020204" pitchFamily="34" charset="0"/>
              </a:rPr>
              <a:t>une</a:t>
            </a:r>
            <a:r>
              <a:rPr lang="en-GB" sz="1400" dirty="0">
                <a:latin typeface="Century Gothic" panose="020B0502020202020204" pitchFamily="34" charset="0"/>
              </a:rPr>
              <a:t>”.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FF1EF8-084B-4608-BC05-EB143649CB20}"/>
              </a:ext>
            </a:extLst>
          </p:cNvPr>
          <p:cNvSpPr txBox="1"/>
          <p:nvPr/>
        </p:nvSpPr>
        <p:spPr>
          <a:xfrm>
            <a:off x="3076552" y="1916308"/>
            <a:ext cx="4920165" cy="1600438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Question and Answer Bank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J’ai</a:t>
            </a:r>
            <a:r>
              <a:rPr lang="en-GB" sz="1400" dirty="0">
                <a:latin typeface="Century Gothic" panose="020B0502020202020204" pitchFamily="34" charset="0"/>
              </a:rPr>
              <a:t> .. – I have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Je </a:t>
            </a:r>
            <a:r>
              <a:rPr lang="en-GB" sz="1400" b="1" dirty="0" err="1">
                <a:latin typeface="Century Gothic" panose="020B0502020202020204" pitchFamily="34" charset="0"/>
              </a:rPr>
              <a:t>vois</a:t>
            </a:r>
            <a:r>
              <a:rPr lang="en-GB" sz="1400" dirty="0">
                <a:latin typeface="Century Gothic" panose="020B0502020202020204" pitchFamily="34" charset="0"/>
              </a:rPr>
              <a:t>… - I see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Mon animal </a:t>
            </a:r>
            <a:r>
              <a:rPr lang="en-GB" sz="1400" b="1" dirty="0" err="1">
                <a:latin typeface="Century Gothic" panose="020B0502020202020204" pitchFamily="34" charset="0"/>
              </a:rPr>
              <a:t>préféré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est</a:t>
            </a:r>
            <a:r>
              <a:rPr lang="en-GB" sz="1400" b="1" dirty="0">
                <a:latin typeface="Century Gothic" panose="020B0502020202020204" pitchFamily="34" charset="0"/>
              </a:rPr>
              <a:t> ….</a:t>
            </a:r>
            <a:r>
              <a:rPr lang="en-GB" sz="1400" dirty="0">
                <a:latin typeface="Century Gothic" panose="020B0502020202020204" pitchFamily="34" charset="0"/>
              </a:rPr>
              <a:t> -  My favourite animal is….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Quel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est</a:t>
            </a:r>
            <a:r>
              <a:rPr lang="en-GB" sz="1400" b="1" dirty="0">
                <a:latin typeface="Century Gothic" panose="020B0502020202020204" pitchFamily="34" charset="0"/>
              </a:rPr>
              <a:t> ton animal </a:t>
            </a:r>
            <a:r>
              <a:rPr lang="en-GB" sz="1400" b="1" dirty="0" err="1">
                <a:latin typeface="Century Gothic" panose="020B0502020202020204" pitchFamily="34" charset="0"/>
              </a:rPr>
              <a:t>préféré</a:t>
            </a:r>
            <a:r>
              <a:rPr lang="en-GB" sz="1400" b="1" dirty="0">
                <a:latin typeface="Century Gothic" panose="020B0502020202020204" pitchFamily="34" charset="0"/>
              </a:rPr>
              <a:t>?</a:t>
            </a:r>
            <a:r>
              <a:rPr lang="en-GB" sz="1400" dirty="0">
                <a:latin typeface="Century Gothic" panose="020B0502020202020204" pitchFamily="34" charset="0"/>
              </a:rPr>
              <a:t> – What is your favourite animal?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684117-C3C4-4205-80D6-C52CCEC8213E}"/>
              </a:ext>
            </a:extLst>
          </p:cNvPr>
          <p:cNvSpPr txBox="1"/>
          <p:nvPr/>
        </p:nvSpPr>
        <p:spPr>
          <a:xfrm>
            <a:off x="384253" y="5244834"/>
            <a:ext cx="11380154" cy="954107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8A095B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Fact Bank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In different languages animals make different noises. In French, the noise a dog makes is “</a:t>
            </a:r>
            <a:r>
              <a:rPr lang="en-GB" sz="1400" b="1" dirty="0" err="1">
                <a:latin typeface="Century Gothic" panose="020B0502020202020204" pitchFamily="34" charset="0"/>
              </a:rPr>
              <a:t>ouaf</a:t>
            </a:r>
            <a:r>
              <a:rPr lang="en-GB" sz="1400" dirty="0">
                <a:latin typeface="Century Gothic" panose="020B0502020202020204" pitchFamily="34" charset="0"/>
              </a:rPr>
              <a:t>”.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dirty="0">
                <a:latin typeface="Century Gothic" panose="020B0502020202020204" pitchFamily="34" charset="0"/>
              </a:rPr>
              <a:t>The rooster is the national symbol of France as a nation .</a:t>
            </a:r>
            <a:r>
              <a:rPr lang="en-GB" sz="1400" b="1" dirty="0">
                <a:latin typeface="Century Gothic" panose="020B0502020202020204" pitchFamily="34" charset="0"/>
              </a:rPr>
              <a:t>(le coq </a:t>
            </a:r>
            <a:r>
              <a:rPr lang="en-GB" sz="1400" b="1" dirty="0" err="1">
                <a:latin typeface="Century Gothic" panose="020B0502020202020204" pitchFamily="34" charset="0"/>
              </a:rPr>
              <a:t>gaullois</a:t>
            </a:r>
            <a:r>
              <a:rPr lang="en-GB" sz="1400" b="1" dirty="0">
                <a:latin typeface="Century Gothic" panose="020B0502020202020204" pitchFamily="34" charset="0"/>
              </a:rPr>
              <a:t>)</a:t>
            </a:r>
            <a:endParaRPr lang="en-GB" sz="1400" dirty="0">
              <a:latin typeface="Century Gothic" panose="020B0502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772029-499B-4E26-BBA2-6A6D5E33B3D7}"/>
              </a:ext>
            </a:extLst>
          </p:cNvPr>
          <p:cNvSpPr txBox="1"/>
          <p:nvPr/>
        </p:nvSpPr>
        <p:spPr>
          <a:xfrm>
            <a:off x="6777603" y="3732248"/>
            <a:ext cx="4462616" cy="1169551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Grammar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dirty="0">
                <a:latin typeface="Century Gothic" panose="020B0502020202020204" pitchFamily="34" charset="0"/>
              </a:rPr>
              <a:t>In French we add an ‘</a:t>
            </a:r>
            <a:r>
              <a:rPr lang="en-GB" sz="1400" b="1" dirty="0">
                <a:latin typeface="Century Gothic" panose="020B0502020202020204" pitchFamily="34" charset="0"/>
              </a:rPr>
              <a:t>s</a:t>
            </a:r>
            <a:r>
              <a:rPr lang="en-GB" sz="1400" dirty="0">
                <a:latin typeface="Century Gothic" panose="020B0502020202020204" pitchFamily="34" charset="0"/>
              </a:rPr>
              <a:t>’ at the end of the nouns to form the plural: chat</a:t>
            </a:r>
            <a:r>
              <a:rPr lang="en-GB" sz="1400" b="1" dirty="0">
                <a:latin typeface="Century Gothic" panose="020B0502020202020204" pitchFamily="34" charset="0"/>
              </a:rPr>
              <a:t>s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dirty="0" err="1">
                <a:latin typeface="Century Gothic" panose="020B0502020202020204" pitchFamily="34" charset="0"/>
              </a:rPr>
              <a:t>chien</a:t>
            </a:r>
            <a:r>
              <a:rPr lang="en-GB" sz="1400" b="1" dirty="0" err="1">
                <a:latin typeface="Century Gothic" panose="020B0502020202020204" pitchFamily="34" charset="0"/>
              </a:rPr>
              <a:t>s</a:t>
            </a:r>
            <a:r>
              <a:rPr lang="en-GB" sz="1400" dirty="0">
                <a:latin typeface="Century Gothic" panose="020B0502020202020204" pitchFamily="34" charset="0"/>
              </a:rPr>
              <a:t>, poison</a:t>
            </a:r>
            <a:r>
              <a:rPr lang="en-GB" sz="1400" b="1" dirty="0">
                <a:latin typeface="Century Gothic" panose="020B0502020202020204" pitchFamily="34" charset="0"/>
              </a:rPr>
              <a:t>s.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Watch out for the exceptions : </a:t>
            </a:r>
            <a:r>
              <a:rPr lang="en-GB" sz="1400" dirty="0" err="1">
                <a:latin typeface="Century Gothic" panose="020B0502020202020204" pitchFamily="34" charset="0"/>
              </a:rPr>
              <a:t>oise</a:t>
            </a:r>
            <a:r>
              <a:rPr lang="en-GB" sz="1400" b="1" dirty="0" err="1">
                <a:latin typeface="Century Gothic" panose="020B0502020202020204" pitchFamily="34" charset="0"/>
              </a:rPr>
              <a:t>aux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dirty="0" err="1">
                <a:latin typeface="Century Gothic" panose="020B0502020202020204" pitchFamily="34" charset="0"/>
              </a:rPr>
              <a:t>chev</a:t>
            </a:r>
            <a:r>
              <a:rPr lang="en-GB" sz="1400" b="1" dirty="0" err="1">
                <a:latin typeface="Century Gothic" panose="020B0502020202020204" pitchFamily="34" charset="0"/>
              </a:rPr>
              <a:t>aux</a:t>
            </a:r>
            <a:r>
              <a:rPr lang="en-GB" sz="14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8296639" y="1958245"/>
            <a:ext cx="2874657" cy="138499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Phonics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dirty="0">
                <a:latin typeface="Century Gothic" panose="020B0502020202020204" pitchFamily="34" charset="0"/>
              </a:rPr>
              <a:t>“</a:t>
            </a:r>
            <a:r>
              <a:rPr lang="en-GB" sz="1400" b="1" dirty="0" err="1">
                <a:latin typeface="Century Gothic" panose="020B0502020202020204" pitchFamily="34" charset="0"/>
              </a:rPr>
              <a:t>ch</a:t>
            </a:r>
            <a:r>
              <a:rPr lang="en-GB" sz="1400" dirty="0">
                <a:latin typeface="Century Gothic" panose="020B0502020202020204" pitchFamily="34" charset="0"/>
              </a:rPr>
              <a:t>” (</a:t>
            </a:r>
            <a:r>
              <a:rPr lang="en-GB" sz="1400" b="1" dirty="0">
                <a:latin typeface="Century Gothic" panose="020B0502020202020204" pitchFamily="34" charset="0"/>
              </a:rPr>
              <a:t>ch</a:t>
            </a:r>
            <a:r>
              <a:rPr lang="en-GB" sz="1400" dirty="0">
                <a:latin typeface="Century Gothic" panose="020B0502020202020204" pitchFamily="34" charset="0"/>
              </a:rPr>
              <a:t>at, </a:t>
            </a:r>
            <a:r>
              <a:rPr lang="en-GB" sz="1400" b="1" dirty="0" err="1">
                <a:latin typeface="Century Gothic" panose="020B0502020202020204" pitchFamily="34" charset="0"/>
              </a:rPr>
              <a:t>ch</a:t>
            </a:r>
            <a:r>
              <a:rPr lang="en-GB" sz="1400" dirty="0" err="1">
                <a:latin typeface="Century Gothic" panose="020B0502020202020204" pitchFamily="34" charset="0"/>
              </a:rPr>
              <a:t>ien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dirty="0" err="1">
                <a:latin typeface="Century Gothic" panose="020B0502020202020204" pitchFamily="34" charset="0"/>
              </a:rPr>
              <a:t>va</a:t>
            </a:r>
            <a:r>
              <a:rPr lang="en-GB" sz="1400" b="1" dirty="0" err="1">
                <a:latin typeface="Century Gothic" panose="020B0502020202020204" pitchFamily="34" charset="0"/>
              </a:rPr>
              <a:t>ch</a:t>
            </a:r>
            <a:r>
              <a:rPr lang="en-GB" sz="1400" dirty="0" err="1">
                <a:latin typeface="Century Gothic" panose="020B0502020202020204" pitchFamily="34" charset="0"/>
              </a:rPr>
              <a:t>e</a:t>
            </a:r>
            <a:r>
              <a:rPr lang="en-GB" sz="1400" dirty="0">
                <a:latin typeface="Century Gothic" panose="020B0502020202020204" pitchFamily="34" charset="0"/>
              </a:rPr>
              <a:t>)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</a:t>
            </a:r>
            <a:r>
              <a:rPr lang="en-GB" sz="1400" b="1" dirty="0">
                <a:latin typeface="Century Gothic" panose="020B0502020202020204" pitchFamily="34" charset="0"/>
              </a:rPr>
              <a:t>oi</a:t>
            </a:r>
            <a:r>
              <a:rPr lang="en-GB" sz="1400" dirty="0">
                <a:latin typeface="Century Gothic" panose="020B0502020202020204" pitchFamily="34" charset="0"/>
              </a:rPr>
              <a:t>” (</a:t>
            </a:r>
            <a:r>
              <a:rPr lang="en-GB" sz="1400" dirty="0" err="1">
                <a:latin typeface="Century Gothic" panose="020B0502020202020204" pitchFamily="34" charset="0"/>
              </a:rPr>
              <a:t>p</a:t>
            </a:r>
            <a:r>
              <a:rPr lang="en-GB" sz="1400" b="1" dirty="0" err="1">
                <a:latin typeface="Century Gothic" panose="020B0502020202020204" pitchFamily="34" charset="0"/>
              </a:rPr>
              <a:t>oi</a:t>
            </a:r>
            <a:r>
              <a:rPr lang="en-GB" sz="1400" dirty="0" err="1">
                <a:latin typeface="Century Gothic" panose="020B0502020202020204" pitchFamily="34" charset="0"/>
              </a:rPr>
              <a:t>sson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b="1" dirty="0" err="1">
                <a:latin typeface="Century Gothic" panose="020B0502020202020204" pitchFamily="34" charset="0"/>
              </a:rPr>
              <a:t>oi</a:t>
            </a:r>
            <a:r>
              <a:rPr lang="en-GB" sz="1400" dirty="0" err="1">
                <a:latin typeface="Century Gothic" panose="020B0502020202020204" pitchFamily="34" charset="0"/>
              </a:rPr>
              <a:t>seau</a:t>
            </a:r>
            <a:r>
              <a:rPr lang="en-GB" sz="1400" dirty="0">
                <a:latin typeface="Century Gothic" panose="020B0502020202020204" pitchFamily="34" charset="0"/>
              </a:rPr>
              <a:t>)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</a:t>
            </a:r>
            <a:r>
              <a:rPr lang="en-GB" sz="1400" b="1" dirty="0" err="1">
                <a:latin typeface="Century Gothic" panose="020B0502020202020204" pitchFamily="34" charset="0"/>
              </a:rPr>
              <a:t>ou</a:t>
            </a:r>
            <a:r>
              <a:rPr lang="en-GB" sz="1400" dirty="0">
                <a:latin typeface="Century Gothic" panose="020B0502020202020204" pitchFamily="34" charset="0"/>
              </a:rPr>
              <a:t>” (m</a:t>
            </a:r>
            <a:r>
              <a:rPr lang="en-GB" sz="1400" b="1" dirty="0">
                <a:latin typeface="Century Gothic" panose="020B0502020202020204" pitchFamily="34" charset="0"/>
              </a:rPr>
              <a:t>ou</a:t>
            </a:r>
            <a:r>
              <a:rPr lang="en-GB" sz="1400" dirty="0">
                <a:latin typeface="Century Gothic" panose="020B0502020202020204" pitchFamily="34" charset="0"/>
              </a:rPr>
              <a:t>ton, </a:t>
            </a:r>
            <a:r>
              <a:rPr lang="en-GB" sz="1400" dirty="0" err="1">
                <a:latin typeface="Century Gothic" panose="020B0502020202020204" pitchFamily="34" charset="0"/>
              </a:rPr>
              <a:t>s</a:t>
            </a:r>
            <a:r>
              <a:rPr lang="en-GB" sz="1400" b="1" dirty="0" err="1">
                <a:latin typeface="Century Gothic" panose="020B0502020202020204" pitchFamily="34" charset="0"/>
              </a:rPr>
              <a:t>ou</a:t>
            </a:r>
            <a:r>
              <a:rPr lang="en-GB" sz="1400" dirty="0" err="1">
                <a:latin typeface="Century Gothic" panose="020B0502020202020204" pitchFamily="34" charset="0"/>
              </a:rPr>
              <a:t>ris</a:t>
            </a:r>
            <a:r>
              <a:rPr lang="en-GB" sz="1400" dirty="0">
                <a:latin typeface="Century Gothic" panose="020B0502020202020204" pitchFamily="34" charset="0"/>
              </a:rPr>
              <a:t>)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</a:t>
            </a:r>
            <a:r>
              <a:rPr lang="en-GB" sz="1400" b="1" dirty="0">
                <a:latin typeface="Century Gothic" panose="020B0502020202020204" pitchFamily="34" charset="0"/>
              </a:rPr>
              <a:t>on</a:t>
            </a:r>
            <a:r>
              <a:rPr lang="en-GB" sz="1400" dirty="0">
                <a:latin typeface="Century Gothic" panose="020B0502020202020204" pitchFamily="34" charset="0"/>
              </a:rPr>
              <a:t>” (mout</a:t>
            </a:r>
            <a:r>
              <a:rPr lang="en-GB" sz="1400" b="1" dirty="0">
                <a:latin typeface="Century Gothic" panose="020B0502020202020204" pitchFamily="34" charset="0"/>
              </a:rPr>
              <a:t>on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dirty="0" err="1">
                <a:latin typeface="Century Gothic" panose="020B0502020202020204" pitchFamily="34" charset="0"/>
              </a:rPr>
              <a:t>poiss</a:t>
            </a:r>
            <a:r>
              <a:rPr lang="en-GB" sz="1400" b="1" dirty="0" err="1">
                <a:latin typeface="Century Gothic" panose="020B0502020202020204" pitchFamily="34" charset="0"/>
              </a:rPr>
              <a:t>on</a:t>
            </a:r>
            <a:r>
              <a:rPr lang="en-GB" sz="1400" dirty="0">
                <a:latin typeface="Century Gothic" panose="020B0502020202020204" pitchFamily="34" charset="0"/>
              </a:rPr>
              <a:t>)</a:t>
            </a:r>
          </a:p>
        </p:txBody>
      </p:sp>
      <p:pic>
        <p:nvPicPr>
          <p:cNvPr id="2" name="Fre_Y3_Spr_1_Animals vocab">
            <a:hlinkClick r:id="" action="ppaction://media"/>
            <a:extLst>
              <a:ext uri="{FF2B5EF4-FFF2-40B4-BE49-F238E27FC236}">
                <a16:creationId xmlns:a16="http://schemas.microsoft.com/office/drawing/2014/main" id="{7A6FE5A7-1A65-4642-A07F-86F851E56A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>
            <a:alphaModFix amt="0"/>
          </a:blip>
          <a:stretch>
            <a:fillRect/>
          </a:stretch>
        </p:blipFill>
        <p:spPr>
          <a:xfrm>
            <a:off x="1834449" y="188220"/>
            <a:ext cx="1799790" cy="1799790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1CD9D11-4C44-67F8-3DAB-965F983ED5D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>
            <a:alphaModFix amt="0"/>
          </a:blip>
          <a:stretch>
            <a:fillRect/>
          </a:stretch>
        </p:blipFill>
        <p:spPr>
          <a:xfrm>
            <a:off x="5825822" y="2480093"/>
            <a:ext cx="1258601" cy="1258601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E64BBFF-5214-EDBB-1BF2-F45B57E846F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>
            <a:alphaModFix amt="0"/>
          </a:blip>
          <a:stretch>
            <a:fillRect/>
          </a:stretch>
        </p:blipFill>
        <p:spPr>
          <a:xfrm>
            <a:off x="6158757" y="897354"/>
            <a:ext cx="1397185" cy="1397185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371FCF6-40EB-F4A1-81FC-6FA5D652537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>
            <a:alphaModFix amt="0"/>
          </a:blip>
          <a:stretch>
            <a:fillRect/>
          </a:stretch>
        </p:blipFill>
        <p:spPr>
          <a:xfrm>
            <a:off x="10418226" y="334907"/>
            <a:ext cx="1643985" cy="164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52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02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7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63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225</Words>
  <Application>Microsoft Office PowerPoint</Application>
  <PresentationFormat>Widescreen</PresentationFormat>
  <Paragraphs>38</Paragraphs>
  <Slides>1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Laptop</dc:creator>
  <cp:lastModifiedBy>Emilie Woodroffe</cp:lastModifiedBy>
  <cp:revision>35</cp:revision>
  <dcterms:created xsi:type="dcterms:W3CDTF">2019-08-20T09:39:52Z</dcterms:created>
  <dcterms:modified xsi:type="dcterms:W3CDTF">2024-07-16T13:22:43Z</dcterms:modified>
</cp:coreProperties>
</file>