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A09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9DA9CAC-10A2-467E-AAF2-A36407B9EC20}" v="3" dt="2024-07-16T13:34:56.1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0" autoAdjust="0"/>
    <p:restoredTop sz="95220" autoAdjust="0"/>
  </p:normalViewPr>
  <p:slideViewPr>
    <p:cSldViewPr snapToGrid="0" showGuides="1">
      <p:cViewPr varScale="1">
        <p:scale>
          <a:sx n="79" d="100"/>
          <a:sy n="79" d="100"/>
        </p:scale>
        <p:origin x="49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ilie Woodroffe" userId="b157383c7860d663" providerId="LiveId" clId="{89DA9CAC-10A2-467E-AAF2-A36407B9EC20}"/>
    <pc:docChg chg="custSel modSld">
      <pc:chgData name="Emilie Woodroffe" userId="b157383c7860d663" providerId="LiveId" clId="{89DA9CAC-10A2-467E-AAF2-A36407B9EC20}" dt="2024-07-16T13:35:12.548" v="417" actId="29295"/>
      <pc:docMkLst>
        <pc:docMk/>
      </pc:docMkLst>
      <pc:sldChg chg="delSp modSp mod delAnim">
        <pc:chgData name="Emilie Woodroffe" userId="b157383c7860d663" providerId="LiveId" clId="{89DA9CAC-10A2-467E-AAF2-A36407B9EC20}" dt="2024-07-16T13:35:12.548" v="417" actId="29295"/>
        <pc:sldMkLst>
          <pc:docMk/>
          <pc:sldMk cId="2685529057" sldId="264"/>
        </pc:sldMkLst>
        <pc:spChg chg="mod">
          <ac:chgData name="Emilie Woodroffe" userId="b157383c7860d663" providerId="LiveId" clId="{89DA9CAC-10A2-467E-AAF2-A36407B9EC20}" dt="2024-07-16T09:44:32.132" v="13" actId="20577"/>
          <ac:spMkLst>
            <pc:docMk/>
            <pc:sldMk cId="2685529057" sldId="264"/>
            <ac:spMk id="9" creationId="{FCB07BD8-06AF-41EC-8168-E9249FED881B}"/>
          </ac:spMkLst>
        </pc:spChg>
        <pc:spChg chg="mod">
          <ac:chgData name="Emilie Woodroffe" userId="b157383c7860d663" providerId="LiveId" clId="{89DA9CAC-10A2-467E-AAF2-A36407B9EC20}" dt="2024-07-16T09:51:24.470" v="159" actId="20577"/>
          <ac:spMkLst>
            <pc:docMk/>
            <pc:sldMk cId="2685529057" sldId="264"/>
            <ac:spMk id="11" creationId="{82FB6155-EF73-4E76-B4CA-717526727E8F}"/>
          </ac:spMkLst>
        </pc:spChg>
        <pc:spChg chg="mod">
          <ac:chgData name="Emilie Woodroffe" userId="b157383c7860d663" providerId="LiveId" clId="{89DA9CAC-10A2-467E-AAF2-A36407B9EC20}" dt="2024-07-16T09:57:19.428" v="407" actId="113"/>
          <ac:spMkLst>
            <pc:docMk/>
            <pc:sldMk cId="2685529057" sldId="264"/>
            <ac:spMk id="12" creationId="{0BFF1EF8-084B-4608-BC05-EB143649CB20}"/>
          </ac:spMkLst>
        </pc:spChg>
        <pc:spChg chg="mod">
          <ac:chgData name="Emilie Woodroffe" userId="b157383c7860d663" providerId="LiveId" clId="{89DA9CAC-10A2-467E-AAF2-A36407B9EC20}" dt="2024-07-16T09:54:47.231" v="347" actId="1076"/>
          <ac:spMkLst>
            <pc:docMk/>
            <pc:sldMk cId="2685529057" sldId="264"/>
            <ac:spMk id="13" creationId="{D92B09AC-DF32-458B-9228-CA00342C7239}"/>
          </ac:spMkLst>
        </pc:spChg>
        <pc:spChg chg="mod">
          <ac:chgData name="Emilie Woodroffe" userId="b157383c7860d663" providerId="LiveId" clId="{89DA9CAC-10A2-467E-AAF2-A36407B9EC20}" dt="2024-07-16T09:50:06.022" v="114" actId="14100"/>
          <ac:spMkLst>
            <pc:docMk/>
            <pc:sldMk cId="2685529057" sldId="264"/>
            <ac:spMk id="16" creationId="{12684117-C3C4-4205-80D6-C52CCEC8213E}"/>
          </ac:spMkLst>
        </pc:spChg>
        <pc:spChg chg="mod">
          <ac:chgData name="Emilie Woodroffe" userId="b157383c7860d663" providerId="LiveId" clId="{89DA9CAC-10A2-467E-AAF2-A36407B9EC20}" dt="2024-07-16T09:54:51.535" v="348" actId="1076"/>
          <ac:spMkLst>
            <pc:docMk/>
            <pc:sldMk cId="2685529057" sldId="264"/>
            <ac:spMk id="17" creationId="{07772029-499B-4E26-BBA2-6A6D5E33B3D7}"/>
          </ac:spMkLst>
        </pc:spChg>
        <pc:spChg chg="mod">
          <ac:chgData name="Emilie Woodroffe" userId="b157383c7860d663" providerId="LiveId" clId="{89DA9CAC-10A2-467E-AAF2-A36407B9EC20}" dt="2024-07-16T09:55:54.370" v="365" actId="113"/>
          <ac:spMkLst>
            <pc:docMk/>
            <pc:sldMk cId="2685529057" sldId="264"/>
            <ac:spMk id="18" creationId="{F3939B15-DF6D-40AE-BF87-E3F3D885AEEC}"/>
          </ac:spMkLst>
        </pc:spChg>
        <pc:picChg chg="del">
          <ac:chgData name="Emilie Woodroffe" userId="b157383c7860d663" providerId="LiveId" clId="{89DA9CAC-10A2-467E-AAF2-A36407B9EC20}" dt="2024-07-16T09:46:13.474" v="15" actId="478"/>
          <ac:picMkLst>
            <pc:docMk/>
            <pc:sldMk cId="2685529057" sldId="264"/>
            <ac:picMk id="2" creationId="{7A6FE5A7-1A65-4642-A07F-86F851E56AA4}"/>
          </ac:picMkLst>
        </pc:picChg>
        <pc:picChg chg="mod">
          <ac:chgData name="Emilie Woodroffe" userId="b157383c7860d663" providerId="LiveId" clId="{89DA9CAC-10A2-467E-AAF2-A36407B9EC20}" dt="2024-07-16T13:35:12.548" v="417" actId="29295"/>
          <ac:picMkLst>
            <pc:docMk/>
            <pc:sldMk cId="2685529057" sldId="264"/>
            <ac:picMk id="2" creationId="{FC25CE71-B618-5F7A-6AB3-460C846E3322}"/>
          </ac:picMkLst>
        </pc:picChg>
        <pc:picChg chg="mod">
          <ac:chgData name="Emilie Woodroffe" userId="b157383c7860d663" providerId="LiveId" clId="{89DA9CAC-10A2-467E-AAF2-A36407B9EC20}" dt="2024-07-16T13:35:12.548" v="417" actId="29295"/>
          <ac:picMkLst>
            <pc:docMk/>
            <pc:sldMk cId="2685529057" sldId="264"/>
            <ac:picMk id="3" creationId="{8034F716-A47B-4FB0-1D28-88D2583425DE}"/>
          </ac:picMkLst>
        </pc:picChg>
        <pc:picChg chg="mod">
          <ac:chgData name="Emilie Woodroffe" userId="b157383c7860d663" providerId="LiveId" clId="{89DA9CAC-10A2-467E-AAF2-A36407B9EC20}" dt="2024-07-16T13:35:12.548" v="417" actId="29295"/>
          <ac:picMkLst>
            <pc:docMk/>
            <pc:sldMk cId="2685529057" sldId="264"/>
            <ac:picMk id="4" creationId="{298F1643-F793-112E-F2D7-2B983F714101}"/>
          </ac:picMkLst>
        </pc:picChg>
        <pc:picChg chg="del">
          <ac:chgData name="Emilie Woodroffe" userId="b157383c7860d663" providerId="LiveId" clId="{89DA9CAC-10A2-467E-AAF2-A36407B9EC20}" dt="2024-07-16T09:46:37.138" v="17" actId="478"/>
          <ac:picMkLst>
            <pc:docMk/>
            <pc:sldMk cId="2685529057" sldId="264"/>
            <ac:picMk id="7" creationId="{01CD9D11-4C44-67F8-3DAB-965F983ED5D6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16/07/2024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6316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16/07/2024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7028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16/07/2024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4352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16/07/2024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8550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16/07/2024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6774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16/07/2024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501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16/07/2024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2428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16/07/2024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283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16/07/2024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83360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16/07/2024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825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16/07/2024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9196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D87AA2-985B-4650-92B9-A2019A2EE297}" type="datetimeFigureOut">
              <a:rPr lang="en-GB" smtClean="0"/>
              <a:t>16/07/2024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1277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microsoft.com/office/2007/relationships/media" Target="../media/media2.m4a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openxmlformats.org/officeDocument/2006/relationships/image" Target="../media/image4.png"/><Relationship Id="rId5" Type="http://schemas.microsoft.com/office/2007/relationships/media" Target="../media/media3.m4a"/><Relationship Id="rId10" Type="http://schemas.openxmlformats.org/officeDocument/2006/relationships/image" Target="../media/image3.png"/><Relationship Id="rId4" Type="http://schemas.openxmlformats.org/officeDocument/2006/relationships/audio" Target="../media/media2.m4a"/><Relationship Id="rId9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white rectangular object with blue border&#10;&#10;Description automatically generated">
            <a:extLst>
              <a:ext uri="{FF2B5EF4-FFF2-40B4-BE49-F238E27FC236}">
                <a16:creationId xmlns:a16="http://schemas.microsoft.com/office/drawing/2014/main" id="{93629FEA-D27E-E99F-0D64-C4EFBF1ECE9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 descr="A close-up of a logo&#10;&#10;Description automatically generated">
            <a:extLst>
              <a:ext uri="{FF2B5EF4-FFF2-40B4-BE49-F238E27FC236}">
                <a16:creationId xmlns:a16="http://schemas.microsoft.com/office/drawing/2014/main" id="{41B4403C-D2E4-0885-1252-A2B8438ECD0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2018" y="307724"/>
            <a:ext cx="920288" cy="920288"/>
          </a:xfrm>
          <a:prstGeom prst="rect">
            <a:avLst/>
          </a:prstGeom>
        </p:spPr>
      </p:pic>
      <p:pic>
        <p:nvPicPr>
          <p:cNvPr id="14" name="Picture 13" descr="A picture containing drawing&#10;&#10;Description automatically generated">
            <a:extLst>
              <a:ext uri="{FF2B5EF4-FFF2-40B4-BE49-F238E27FC236}">
                <a16:creationId xmlns:a16="http://schemas.microsoft.com/office/drawing/2014/main" id="{C6D422DD-0D52-8971-A393-966D0C3566C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6514" y="352451"/>
            <a:ext cx="1019513" cy="6796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CB07BD8-06AF-41EC-8168-E9249FED881B}"/>
              </a:ext>
            </a:extLst>
          </p:cNvPr>
          <p:cNvSpPr txBox="1"/>
          <p:nvPr/>
        </p:nvSpPr>
        <p:spPr>
          <a:xfrm>
            <a:off x="4162097" y="599797"/>
            <a:ext cx="3999813" cy="369332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FFC000"/>
            </a:solidFill>
          </a:ln>
        </p:spPr>
        <p:txBody>
          <a:bodyPr wrap="none" rtlCol="0">
            <a:spAutoFit/>
          </a:bodyPr>
          <a:lstStyle/>
          <a:p>
            <a:r>
              <a:rPr lang="en-GB" b="1" dirty="0">
                <a:latin typeface="Century Gothic" panose="020B0502020202020204" pitchFamily="34" charset="0"/>
              </a:rPr>
              <a:t>Knowledge organiser: Alien family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2FB6155-EF73-4E76-B4CA-717526727E8F}"/>
              </a:ext>
            </a:extLst>
          </p:cNvPr>
          <p:cNvSpPr txBox="1"/>
          <p:nvPr/>
        </p:nvSpPr>
        <p:spPr>
          <a:xfrm>
            <a:off x="387331" y="1916308"/>
            <a:ext cx="2553303" cy="3323987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Century Gothic" panose="020B0502020202020204" pitchFamily="34" charset="0"/>
              </a:rPr>
              <a:t>Noun Bank: Family </a:t>
            </a:r>
          </a:p>
          <a:p>
            <a:endParaRPr lang="en-GB" sz="1400" b="1" dirty="0">
              <a:latin typeface="Century Gothic" panose="020B0502020202020204" pitchFamily="34" charset="0"/>
            </a:endParaRPr>
          </a:p>
          <a:p>
            <a:r>
              <a:rPr lang="en-GB" sz="1400" b="1" dirty="0">
                <a:latin typeface="Century Gothic" panose="020B0502020202020204" pitchFamily="34" charset="0"/>
              </a:rPr>
              <a:t>le papa </a:t>
            </a:r>
            <a:r>
              <a:rPr lang="en-GB" sz="1400" dirty="0">
                <a:latin typeface="Century Gothic" panose="020B0502020202020204" pitchFamily="34" charset="0"/>
              </a:rPr>
              <a:t>- the dad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le frère </a:t>
            </a:r>
            <a:r>
              <a:rPr lang="en-GB" sz="1400" dirty="0">
                <a:latin typeface="Century Gothic" panose="020B0502020202020204" pitchFamily="34" charset="0"/>
              </a:rPr>
              <a:t>– the brother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le </a:t>
            </a:r>
            <a:r>
              <a:rPr lang="en-GB" sz="1400" b="1" dirty="0" err="1">
                <a:latin typeface="Century Gothic" panose="020B0502020202020204" pitchFamily="34" charset="0"/>
              </a:rPr>
              <a:t>bébé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dirty="0">
                <a:latin typeface="Century Gothic" panose="020B0502020202020204" pitchFamily="34" charset="0"/>
              </a:rPr>
              <a:t>– the baby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le grand- </a:t>
            </a:r>
            <a:r>
              <a:rPr lang="en-GB" sz="1400" b="1" dirty="0" err="1">
                <a:latin typeface="Century Gothic" panose="020B0502020202020204" pitchFamily="34" charset="0"/>
              </a:rPr>
              <a:t>père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dirty="0">
                <a:latin typeface="Century Gothic" panose="020B0502020202020204" pitchFamily="34" charset="0"/>
              </a:rPr>
              <a:t>– the grandad</a:t>
            </a:r>
          </a:p>
          <a:p>
            <a:endParaRPr lang="en-GB" sz="1400" dirty="0">
              <a:latin typeface="Century Gothic" panose="020B0502020202020204" pitchFamily="34" charset="0"/>
            </a:endParaRPr>
          </a:p>
          <a:p>
            <a:r>
              <a:rPr lang="en-GB" sz="1400" b="1" dirty="0">
                <a:latin typeface="Century Gothic" panose="020B0502020202020204" pitchFamily="34" charset="0"/>
              </a:rPr>
              <a:t>la </a:t>
            </a:r>
            <a:r>
              <a:rPr lang="en-GB" sz="1400" b="1" dirty="0" err="1">
                <a:latin typeface="Century Gothic" panose="020B0502020202020204" pitchFamily="34" charset="0"/>
              </a:rPr>
              <a:t>maman</a:t>
            </a:r>
            <a:r>
              <a:rPr lang="en-GB" sz="1400" b="1" dirty="0">
                <a:latin typeface="Century Gothic" panose="020B0502020202020204" pitchFamily="34" charset="0"/>
              </a:rPr>
              <a:t>  </a:t>
            </a:r>
            <a:r>
              <a:rPr lang="en-GB" sz="1400" dirty="0">
                <a:latin typeface="Century Gothic" panose="020B0502020202020204" pitchFamily="34" charset="0"/>
              </a:rPr>
              <a:t>- the mum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la </a:t>
            </a:r>
            <a:r>
              <a:rPr lang="en-GB" sz="1400" b="1" dirty="0" err="1">
                <a:latin typeface="Century Gothic" panose="020B0502020202020204" pitchFamily="34" charset="0"/>
              </a:rPr>
              <a:t>soeur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dirty="0">
                <a:latin typeface="Century Gothic" panose="020B0502020202020204" pitchFamily="34" charset="0"/>
              </a:rPr>
              <a:t>– the sister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la grand-</a:t>
            </a:r>
            <a:r>
              <a:rPr lang="en-GB" sz="1400" b="1" dirty="0" err="1">
                <a:latin typeface="Century Gothic" panose="020B0502020202020204" pitchFamily="34" charset="0"/>
              </a:rPr>
              <a:t>mère</a:t>
            </a:r>
            <a:r>
              <a:rPr lang="en-GB" sz="1400" b="1" dirty="0">
                <a:latin typeface="Century Gothic" panose="020B0502020202020204" pitchFamily="34" charset="0"/>
              </a:rPr>
              <a:t>- </a:t>
            </a:r>
            <a:r>
              <a:rPr lang="en-GB" sz="1400" dirty="0">
                <a:latin typeface="Century Gothic" panose="020B0502020202020204" pitchFamily="34" charset="0"/>
              </a:rPr>
              <a:t>the grandma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la </a:t>
            </a:r>
            <a:r>
              <a:rPr lang="en-GB" sz="1400" b="1" dirty="0" err="1">
                <a:latin typeface="Century Gothic" panose="020B0502020202020204" pitchFamily="34" charset="0"/>
              </a:rPr>
              <a:t>famille</a:t>
            </a:r>
            <a:r>
              <a:rPr lang="en-GB" sz="1400" b="1" dirty="0">
                <a:latin typeface="Century Gothic" panose="020B0502020202020204" pitchFamily="34" charset="0"/>
              </a:rPr>
              <a:t>– </a:t>
            </a:r>
            <a:r>
              <a:rPr lang="en-GB" sz="1400" dirty="0">
                <a:latin typeface="Century Gothic" panose="020B0502020202020204" pitchFamily="34" charset="0"/>
              </a:rPr>
              <a:t>the family</a:t>
            </a:r>
          </a:p>
          <a:p>
            <a:endParaRPr lang="en-GB" sz="1400" dirty="0">
              <a:latin typeface="Century Gothic" panose="020B0502020202020204" pitchFamily="34" charset="0"/>
            </a:endParaRPr>
          </a:p>
          <a:p>
            <a:r>
              <a:rPr lang="en-GB" sz="1400" b="1" dirty="0">
                <a:latin typeface="Century Gothic" panose="020B0502020202020204" pitchFamily="34" charset="0"/>
              </a:rPr>
              <a:t>Je suis… </a:t>
            </a:r>
            <a:r>
              <a:rPr lang="en-GB" sz="1400" dirty="0">
                <a:latin typeface="Century Gothic" panose="020B0502020202020204" pitchFamily="34" charset="0"/>
              </a:rPr>
              <a:t>– I am ….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92B09AC-DF32-458B-9228-CA00342C7239}"/>
              </a:ext>
            </a:extLst>
          </p:cNvPr>
          <p:cNvSpPr txBox="1"/>
          <p:nvPr/>
        </p:nvSpPr>
        <p:spPr>
          <a:xfrm>
            <a:off x="6777603" y="1937569"/>
            <a:ext cx="4462616" cy="954107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Century Gothic" panose="020B0502020202020204" pitchFamily="34" charset="0"/>
              </a:rPr>
              <a:t>Grammar</a:t>
            </a:r>
          </a:p>
          <a:p>
            <a:r>
              <a:rPr lang="en-GB" sz="1400" dirty="0">
                <a:latin typeface="Century Gothic" panose="020B0502020202020204" pitchFamily="34" charset="0"/>
              </a:rPr>
              <a:t>There are two words for “the” in French with singular nouns.</a:t>
            </a:r>
          </a:p>
          <a:p>
            <a:r>
              <a:rPr lang="en-GB" sz="1400" dirty="0">
                <a:latin typeface="Century Gothic" panose="020B0502020202020204" pitchFamily="34" charset="0"/>
              </a:rPr>
              <a:t>These words are “</a:t>
            </a:r>
            <a:r>
              <a:rPr lang="en-GB" sz="1400" b="1" dirty="0">
                <a:latin typeface="Century Gothic" panose="020B0502020202020204" pitchFamily="34" charset="0"/>
              </a:rPr>
              <a:t>le</a:t>
            </a:r>
            <a:r>
              <a:rPr lang="en-GB" sz="1400" dirty="0">
                <a:latin typeface="Century Gothic" panose="020B0502020202020204" pitchFamily="34" charset="0"/>
              </a:rPr>
              <a:t>” and “</a:t>
            </a:r>
            <a:r>
              <a:rPr lang="en-GB" sz="1400" b="1" dirty="0">
                <a:latin typeface="Century Gothic" panose="020B0502020202020204" pitchFamily="34" charset="0"/>
              </a:rPr>
              <a:t>la</a:t>
            </a:r>
            <a:r>
              <a:rPr lang="en-GB" sz="1400" dirty="0">
                <a:latin typeface="Century Gothic" panose="020B0502020202020204" pitchFamily="34" charset="0"/>
              </a:rPr>
              <a:t>”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BFF1EF8-084B-4608-BC05-EB143649CB20}"/>
              </a:ext>
            </a:extLst>
          </p:cNvPr>
          <p:cNvSpPr txBox="1"/>
          <p:nvPr/>
        </p:nvSpPr>
        <p:spPr>
          <a:xfrm>
            <a:off x="3076552" y="1930345"/>
            <a:ext cx="3565133" cy="2677656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Century Gothic" panose="020B0502020202020204" pitchFamily="34" charset="0"/>
              </a:rPr>
              <a:t>Noun Bank : Face parts</a:t>
            </a:r>
          </a:p>
          <a:p>
            <a:endParaRPr lang="en-GB" sz="1400" b="1" dirty="0">
              <a:latin typeface="Century Gothic" panose="020B0502020202020204" pitchFamily="34" charset="0"/>
            </a:endParaRPr>
          </a:p>
          <a:p>
            <a:r>
              <a:rPr lang="en-GB" sz="1400" b="1" dirty="0">
                <a:latin typeface="Century Gothic" panose="020B0502020202020204" pitchFamily="34" charset="0"/>
              </a:rPr>
              <a:t>le </a:t>
            </a:r>
            <a:r>
              <a:rPr lang="en-GB" sz="1400" b="1" dirty="0" err="1">
                <a:latin typeface="Century Gothic" panose="020B0502020202020204" pitchFamily="34" charset="0"/>
              </a:rPr>
              <a:t>nez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dirty="0">
                <a:latin typeface="Century Gothic" panose="020B0502020202020204" pitchFamily="34" charset="0"/>
              </a:rPr>
              <a:t>– the nose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la bouche- </a:t>
            </a:r>
            <a:r>
              <a:rPr lang="en-GB" sz="1400" dirty="0">
                <a:latin typeface="Century Gothic" panose="020B0502020202020204" pitchFamily="34" charset="0"/>
              </a:rPr>
              <a:t>the mouth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la tête- </a:t>
            </a:r>
            <a:r>
              <a:rPr lang="en-GB" sz="1400" dirty="0">
                <a:latin typeface="Century Gothic" panose="020B0502020202020204" pitchFamily="34" charset="0"/>
              </a:rPr>
              <a:t>the head</a:t>
            </a:r>
          </a:p>
          <a:p>
            <a:endParaRPr lang="en-GB" sz="1400" dirty="0">
              <a:latin typeface="Century Gothic" panose="020B0502020202020204" pitchFamily="34" charset="0"/>
            </a:endParaRPr>
          </a:p>
          <a:p>
            <a:r>
              <a:rPr lang="en-GB" sz="1400" b="1" dirty="0">
                <a:latin typeface="Century Gothic" panose="020B0502020202020204" pitchFamily="34" charset="0"/>
              </a:rPr>
              <a:t>les </a:t>
            </a:r>
            <a:r>
              <a:rPr lang="en-GB" sz="1400" b="1" dirty="0" err="1">
                <a:latin typeface="Century Gothic" panose="020B0502020202020204" pitchFamily="34" charset="0"/>
              </a:rPr>
              <a:t>cheveux</a:t>
            </a:r>
            <a:r>
              <a:rPr lang="en-GB" sz="1400" b="1" dirty="0">
                <a:latin typeface="Century Gothic" panose="020B0502020202020204" pitchFamily="34" charset="0"/>
              </a:rPr>
              <a:t>- </a:t>
            </a:r>
            <a:r>
              <a:rPr lang="en-GB" sz="1400" dirty="0">
                <a:latin typeface="Century Gothic" panose="020B0502020202020204" pitchFamily="34" charset="0"/>
              </a:rPr>
              <a:t>the hair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les </a:t>
            </a:r>
            <a:r>
              <a:rPr lang="en-GB" sz="1400" b="1" dirty="0" err="1">
                <a:latin typeface="Century Gothic" panose="020B0502020202020204" pitchFamily="34" charset="0"/>
              </a:rPr>
              <a:t>yeux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dirty="0">
                <a:latin typeface="Century Gothic" panose="020B0502020202020204" pitchFamily="34" charset="0"/>
              </a:rPr>
              <a:t>– the eyes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les </a:t>
            </a:r>
            <a:r>
              <a:rPr lang="en-GB" sz="1400" b="1" dirty="0" err="1">
                <a:latin typeface="Century Gothic" panose="020B0502020202020204" pitchFamily="34" charset="0"/>
              </a:rPr>
              <a:t>oreilles</a:t>
            </a:r>
            <a:r>
              <a:rPr lang="en-GB" sz="1400" b="1" dirty="0">
                <a:latin typeface="Century Gothic" panose="020B0502020202020204" pitchFamily="34" charset="0"/>
              </a:rPr>
              <a:t>- </a:t>
            </a:r>
            <a:r>
              <a:rPr lang="en-GB" sz="1400" dirty="0">
                <a:latin typeface="Century Gothic" panose="020B0502020202020204" pitchFamily="34" charset="0"/>
              </a:rPr>
              <a:t>the ears</a:t>
            </a:r>
          </a:p>
          <a:p>
            <a:endParaRPr lang="en-GB" sz="1400" dirty="0">
              <a:latin typeface="Century Gothic" panose="020B0502020202020204" pitchFamily="34" charset="0"/>
            </a:endParaRPr>
          </a:p>
          <a:p>
            <a:r>
              <a:rPr lang="en-GB" sz="1400" b="1" dirty="0" err="1">
                <a:latin typeface="Century Gothic" panose="020B0502020202020204" pitchFamily="34" charset="0"/>
              </a:rPr>
              <a:t>J’ai</a:t>
            </a:r>
            <a:r>
              <a:rPr lang="en-GB" sz="1400" dirty="0">
                <a:latin typeface="Century Gothic" panose="020B0502020202020204" pitchFamily="34" charset="0"/>
              </a:rPr>
              <a:t>…. – I have …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Je </a:t>
            </a:r>
            <a:r>
              <a:rPr lang="en-GB" sz="1400" b="1" dirty="0" err="1">
                <a:latin typeface="Century Gothic" panose="020B0502020202020204" pitchFamily="34" charset="0"/>
              </a:rPr>
              <a:t>n’ai</a:t>
            </a:r>
            <a:r>
              <a:rPr lang="en-GB" sz="1400" b="1" dirty="0">
                <a:latin typeface="Century Gothic" panose="020B0502020202020204" pitchFamily="34" charset="0"/>
              </a:rPr>
              <a:t> pas de… </a:t>
            </a:r>
            <a:r>
              <a:rPr lang="en-GB" sz="1400" dirty="0">
                <a:latin typeface="Century Gothic" panose="020B0502020202020204" pitchFamily="34" charset="0"/>
              </a:rPr>
              <a:t>- I don’t have any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2684117-C3C4-4205-80D6-C52CCEC8213E}"/>
              </a:ext>
            </a:extLst>
          </p:cNvPr>
          <p:cNvSpPr txBox="1"/>
          <p:nvPr/>
        </p:nvSpPr>
        <p:spPr>
          <a:xfrm>
            <a:off x="405923" y="5462847"/>
            <a:ext cx="7385932" cy="738664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8A095B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Century Gothic" panose="020B0502020202020204" pitchFamily="34" charset="0"/>
              </a:rPr>
              <a:t>Fact Bank</a:t>
            </a:r>
          </a:p>
          <a:p>
            <a:endParaRPr lang="en-GB" sz="1400" b="1" dirty="0">
              <a:latin typeface="Century Gothic" panose="020B0502020202020204" pitchFamily="34" charset="0"/>
            </a:endParaRPr>
          </a:p>
          <a:p>
            <a:r>
              <a:rPr lang="en-GB" sz="1400" dirty="0">
                <a:latin typeface="Century Gothic" panose="020B0502020202020204" pitchFamily="34" charset="0"/>
              </a:rPr>
              <a:t>In English hair is a singular noun and in French “hair”  is a plural noun (</a:t>
            </a:r>
            <a:r>
              <a:rPr lang="en-GB" sz="1400" b="1" dirty="0">
                <a:latin typeface="Century Gothic" panose="020B0502020202020204" pitchFamily="34" charset="0"/>
              </a:rPr>
              <a:t>les </a:t>
            </a:r>
            <a:r>
              <a:rPr lang="en-GB" sz="1400" b="1" dirty="0" err="1">
                <a:latin typeface="Century Gothic" panose="020B0502020202020204" pitchFamily="34" charset="0"/>
              </a:rPr>
              <a:t>cheveux</a:t>
            </a:r>
            <a:r>
              <a:rPr lang="en-GB" sz="1400" dirty="0">
                <a:latin typeface="Century Gothic" panose="020B0502020202020204" pitchFamily="34" charset="0"/>
              </a:rPr>
              <a:t>).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7772029-499B-4E26-BBA2-6A6D5E33B3D7}"/>
              </a:ext>
            </a:extLst>
          </p:cNvPr>
          <p:cNvSpPr txBox="1"/>
          <p:nvPr/>
        </p:nvSpPr>
        <p:spPr>
          <a:xfrm>
            <a:off x="6777603" y="3021770"/>
            <a:ext cx="4462616" cy="954107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Century Gothic" panose="020B0502020202020204" pitchFamily="34" charset="0"/>
              </a:rPr>
              <a:t>Grammar</a:t>
            </a:r>
          </a:p>
          <a:p>
            <a:endParaRPr lang="en-GB" sz="1400" b="1" dirty="0">
              <a:latin typeface="Century Gothic" panose="020B0502020202020204" pitchFamily="34" charset="0"/>
            </a:endParaRPr>
          </a:p>
          <a:p>
            <a:r>
              <a:rPr lang="en-GB" sz="1400" dirty="0">
                <a:latin typeface="Century Gothic" panose="020B0502020202020204" pitchFamily="34" charset="0"/>
              </a:rPr>
              <a:t>There is only one word for “the” with French plural nouns and this is “</a:t>
            </a:r>
            <a:r>
              <a:rPr lang="en-GB" sz="1400" b="1" dirty="0">
                <a:latin typeface="Century Gothic" panose="020B0502020202020204" pitchFamily="34" charset="0"/>
              </a:rPr>
              <a:t>les</a:t>
            </a:r>
            <a:r>
              <a:rPr lang="en-GB" sz="1400" dirty="0">
                <a:latin typeface="Century Gothic" panose="020B0502020202020204" pitchFamily="34" charset="0"/>
              </a:rPr>
              <a:t>”.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3939B15-DF6D-40AE-BF87-E3F3D885AEEC}"/>
              </a:ext>
            </a:extLst>
          </p:cNvPr>
          <p:cNvSpPr txBox="1"/>
          <p:nvPr/>
        </p:nvSpPr>
        <p:spPr>
          <a:xfrm>
            <a:off x="8365562" y="4219114"/>
            <a:ext cx="2874657" cy="1600438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Century Gothic" panose="020B0502020202020204" pitchFamily="34" charset="0"/>
              </a:rPr>
              <a:t>Phonics</a:t>
            </a:r>
          </a:p>
          <a:p>
            <a:r>
              <a:rPr lang="en-GB" sz="1400" dirty="0">
                <a:latin typeface="Century Gothic" panose="020B0502020202020204" pitchFamily="34" charset="0"/>
              </a:rPr>
              <a:t>“</a:t>
            </a:r>
            <a:r>
              <a:rPr lang="en-GB" sz="1400" b="1" dirty="0" err="1">
                <a:latin typeface="Century Gothic" panose="020B0502020202020204" pitchFamily="34" charset="0"/>
              </a:rPr>
              <a:t>ez</a:t>
            </a:r>
            <a:r>
              <a:rPr lang="en-GB" sz="1400" dirty="0">
                <a:latin typeface="Century Gothic" panose="020B0502020202020204" pitchFamily="34" charset="0"/>
              </a:rPr>
              <a:t>” (</a:t>
            </a:r>
            <a:r>
              <a:rPr lang="en-GB" sz="1400" dirty="0" err="1">
                <a:latin typeface="Century Gothic" panose="020B0502020202020204" pitchFamily="34" charset="0"/>
              </a:rPr>
              <a:t>n</a:t>
            </a:r>
            <a:r>
              <a:rPr lang="en-GB" sz="1400" b="1" dirty="0" err="1">
                <a:latin typeface="Century Gothic" panose="020B0502020202020204" pitchFamily="34" charset="0"/>
              </a:rPr>
              <a:t>ez</a:t>
            </a:r>
            <a:r>
              <a:rPr lang="en-GB" sz="1400" dirty="0">
                <a:latin typeface="Century Gothic" panose="020B0502020202020204" pitchFamily="34" charset="0"/>
              </a:rPr>
              <a:t>) </a:t>
            </a:r>
          </a:p>
          <a:p>
            <a:r>
              <a:rPr lang="en-GB" sz="1400" dirty="0">
                <a:latin typeface="Century Gothic" panose="020B0502020202020204" pitchFamily="34" charset="0"/>
              </a:rPr>
              <a:t>“</a:t>
            </a:r>
            <a:r>
              <a:rPr lang="en-GB" sz="1400" b="1" dirty="0" err="1">
                <a:latin typeface="Century Gothic" panose="020B0502020202020204" pitchFamily="34" charset="0"/>
              </a:rPr>
              <a:t>ll</a:t>
            </a:r>
            <a:r>
              <a:rPr lang="en-GB" sz="1400" dirty="0">
                <a:latin typeface="Century Gothic" panose="020B0502020202020204" pitchFamily="34" charset="0"/>
              </a:rPr>
              <a:t>” (</a:t>
            </a:r>
            <a:r>
              <a:rPr lang="en-GB" sz="1400" dirty="0" err="1">
                <a:latin typeface="Century Gothic" panose="020B0502020202020204" pitchFamily="34" charset="0"/>
              </a:rPr>
              <a:t>fami</a:t>
            </a:r>
            <a:r>
              <a:rPr lang="en-GB" sz="1400" b="1" dirty="0" err="1">
                <a:latin typeface="Century Gothic" panose="020B0502020202020204" pitchFamily="34" charset="0"/>
              </a:rPr>
              <a:t>ll</a:t>
            </a:r>
            <a:r>
              <a:rPr lang="en-GB" sz="1400" dirty="0" err="1">
                <a:latin typeface="Century Gothic" panose="020B0502020202020204" pitchFamily="34" charset="0"/>
              </a:rPr>
              <a:t>e</a:t>
            </a:r>
            <a:r>
              <a:rPr lang="en-GB" sz="1400" dirty="0">
                <a:latin typeface="Century Gothic" panose="020B0502020202020204" pitchFamily="34" charset="0"/>
              </a:rPr>
              <a:t>, </a:t>
            </a:r>
            <a:r>
              <a:rPr lang="en-GB" sz="1400" dirty="0" err="1">
                <a:latin typeface="Century Gothic" panose="020B0502020202020204" pitchFamily="34" charset="0"/>
              </a:rPr>
              <a:t>orei</a:t>
            </a:r>
            <a:r>
              <a:rPr lang="en-GB" sz="1400" b="1" dirty="0" err="1">
                <a:latin typeface="Century Gothic" panose="020B0502020202020204" pitchFamily="34" charset="0"/>
              </a:rPr>
              <a:t>ll</a:t>
            </a:r>
            <a:r>
              <a:rPr lang="en-GB" sz="1400" dirty="0" err="1">
                <a:latin typeface="Century Gothic" panose="020B0502020202020204" pitchFamily="34" charset="0"/>
              </a:rPr>
              <a:t>es</a:t>
            </a:r>
            <a:r>
              <a:rPr lang="en-GB" sz="1400" dirty="0">
                <a:latin typeface="Century Gothic" panose="020B0502020202020204" pitchFamily="34" charset="0"/>
              </a:rPr>
              <a:t>)</a:t>
            </a:r>
          </a:p>
          <a:p>
            <a:r>
              <a:rPr lang="en-GB" sz="1400" dirty="0">
                <a:latin typeface="Century Gothic" panose="020B0502020202020204" pitchFamily="34" charset="0"/>
              </a:rPr>
              <a:t>“</a:t>
            </a:r>
            <a:r>
              <a:rPr lang="en-GB" sz="1400" b="1" dirty="0" err="1">
                <a:latin typeface="Century Gothic" panose="020B0502020202020204" pitchFamily="34" charset="0"/>
              </a:rPr>
              <a:t>eux</a:t>
            </a:r>
            <a:r>
              <a:rPr lang="en-GB" sz="1400" dirty="0">
                <a:latin typeface="Century Gothic" panose="020B0502020202020204" pitchFamily="34" charset="0"/>
              </a:rPr>
              <a:t>” (</a:t>
            </a:r>
            <a:r>
              <a:rPr lang="en-GB" sz="1400" dirty="0" err="1">
                <a:latin typeface="Century Gothic" panose="020B0502020202020204" pitchFamily="34" charset="0"/>
              </a:rPr>
              <a:t>chev</a:t>
            </a:r>
            <a:r>
              <a:rPr lang="en-GB" sz="1400" b="1" dirty="0" err="1">
                <a:latin typeface="Century Gothic" panose="020B0502020202020204" pitchFamily="34" charset="0"/>
              </a:rPr>
              <a:t>eux</a:t>
            </a:r>
            <a:r>
              <a:rPr lang="en-GB" sz="1400" dirty="0">
                <a:latin typeface="Century Gothic" panose="020B0502020202020204" pitchFamily="34" charset="0"/>
              </a:rPr>
              <a:t>, </a:t>
            </a:r>
            <a:r>
              <a:rPr lang="en-GB" sz="1400" dirty="0" err="1">
                <a:latin typeface="Century Gothic" panose="020B0502020202020204" pitchFamily="34" charset="0"/>
              </a:rPr>
              <a:t>y</a:t>
            </a:r>
            <a:r>
              <a:rPr lang="en-GB" sz="1400" b="1" dirty="0" err="1">
                <a:latin typeface="Century Gothic" panose="020B0502020202020204" pitchFamily="34" charset="0"/>
              </a:rPr>
              <a:t>eux</a:t>
            </a:r>
            <a:r>
              <a:rPr lang="en-GB" sz="1400" dirty="0">
                <a:latin typeface="Century Gothic" panose="020B0502020202020204" pitchFamily="34" charset="0"/>
              </a:rPr>
              <a:t>)</a:t>
            </a:r>
          </a:p>
          <a:p>
            <a:r>
              <a:rPr lang="en-GB" sz="1400" dirty="0">
                <a:latin typeface="Century Gothic" panose="020B0502020202020204" pitchFamily="34" charset="0"/>
              </a:rPr>
              <a:t>“</a:t>
            </a:r>
            <a:r>
              <a:rPr lang="en-GB" sz="1400" b="1" dirty="0" err="1">
                <a:latin typeface="Century Gothic" panose="020B0502020202020204" pitchFamily="34" charset="0"/>
              </a:rPr>
              <a:t>ère</a:t>
            </a:r>
            <a:r>
              <a:rPr lang="en-GB" sz="1400" dirty="0">
                <a:latin typeface="Century Gothic" panose="020B0502020202020204" pitchFamily="34" charset="0"/>
              </a:rPr>
              <a:t>” (</a:t>
            </a:r>
            <a:r>
              <a:rPr lang="en-GB" sz="1400" dirty="0" err="1">
                <a:latin typeface="Century Gothic" panose="020B0502020202020204" pitchFamily="34" charset="0"/>
              </a:rPr>
              <a:t>p</a:t>
            </a:r>
            <a:r>
              <a:rPr lang="en-GB" sz="1400" b="1" dirty="0" err="1">
                <a:latin typeface="Century Gothic" panose="020B0502020202020204" pitchFamily="34" charset="0"/>
              </a:rPr>
              <a:t>ère</a:t>
            </a:r>
            <a:r>
              <a:rPr lang="en-GB" sz="1400" dirty="0">
                <a:latin typeface="Century Gothic" panose="020B0502020202020204" pitchFamily="34" charset="0"/>
              </a:rPr>
              <a:t>, fr</a:t>
            </a:r>
            <a:r>
              <a:rPr lang="en-GB" sz="1400" b="1" dirty="0">
                <a:latin typeface="Century Gothic" panose="020B0502020202020204" pitchFamily="34" charset="0"/>
              </a:rPr>
              <a:t>ère</a:t>
            </a:r>
            <a:r>
              <a:rPr lang="en-GB" sz="1400" dirty="0">
                <a:latin typeface="Century Gothic" panose="020B0502020202020204" pitchFamily="34" charset="0"/>
              </a:rPr>
              <a:t>)</a:t>
            </a:r>
          </a:p>
          <a:p>
            <a:r>
              <a:rPr lang="en-GB" sz="1400" dirty="0">
                <a:latin typeface="Century Gothic" panose="020B0502020202020204" pitchFamily="34" charset="0"/>
              </a:rPr>
              <a:t>“</a:t>
            </a:r>
            <a:r>
              <a:rPr lang="en-GB" sz="1400" b="1" dirty="0">
                <a:latin typeface="Century Gothic" panose="020B0502020202020204" pitchFamily="34" charset="0"/>
              </a:rPr>
              <a:t>j</a:t>
            </a:r>
            <a:r>
              <a:rPr lang="en-GB" sz="1400" dirty="0">
                <a:latin typeface="Century Gothic" panose="020B0502020202020204" pitchFamily="34" charset="0"/>
              </a:rPr>
              <a:t>’” (</a:t>
            </a:r>
            <a:r>
              <a:rPr lang="en-GB" sz="1400" b="1" dirty="0" err="1">
                <a:latin typeface="Century Gothic" panose="020B0502020202020204" pitchFamily="34" charset="0"/>
              </a:rPr>
              <a:t>j</a:t>
            </a:r>
            <a:r>
              <a:rPr lang="en-GB" sz="1400" dirty="0" err="1">
                <a:latin typeface="Century Gothic" panose="020B0502020202020204" pitchFamily="34" charset="0"/>
              </a:rPr>
              <a:t>’ai</a:t>
            </a:r>
            <a:r>
              <a:rPr lang="en-GB" sz="1400" dirty="0">
                <a:latin typeface="Century Gothic" panose="020B0502020202020204" pitchFamily="34" charset="0"/>
              </a:rPr>
              <a:t>, </a:t>
            </a:r>
            <a:r>
              <a:rPr lang="en-GB" sz="1400" b="1" dirty="0">
                <a:latin typeface="Century Gothic" panose="020B0502020202020204" pitchFamily="34" charset="0"/>
              </a:rPr>
              <a:t>j</a:t>
            </a:r>
            <a:r>
              <a:rPr lang="en-GB" sz="1400" dirty="0">
                <a:latin typeface="Century Gothic" panose="020B0502020202020204" pitchFamily="34" charset="0"/>
              </a:rPr>
              <a:t>e)</a:t>
            </a:r>
          </a:p>
          <a:p>
            <a:endParaRPr lang="en-GB" sz="1400" b="1" dirty="0">
              <a:latin typeface="Century Gothic" panose="020B0502020202020204" pitchFamily="34" charset="0"/>
            </a:endParaRPr>
          </a:p>
        </p:txBody>
      </p:sp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C25CE71-B618-5F7A-6AB3-460C846E332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>
            <a:alphaModFix amt="0"/>
          </a:blip>
          <a:stretch>
            <a:fillRect/>
          </a:stretch>
        </p:blipFill>
        <p:spPr>
          <a:xfrm>
            <a:off x="2203652" y="1075499"/>
            <a:ext cx="1358741" cy="1358741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034F716-A47B-4FB0-1D28-88D2583425D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>
            <a:alphaModFix amt="0"/>
          </a:blip>
          <a:stretch>
            <a:fillRect/>
          </a:stretch>
        </p:blipFill>
        <p:spPr>
          <a:xfrm>
            <a:off x="5674640" y="1299562"/>
            <a:ext cx="1358741" cy="1358741"/>
          </a:xfrm>
          <a:prstGeom prst="rect">
            <a:avLst/>
          </a:prstGeom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298F1643-F793-112E-F2D7-2B983F714101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>
            <a:alphaModFix amt="0"/>
          </a:blip>
          <a:stretch>
            <a:fillRect/>
          </a:stretch>
        </p:blipFill>
        <p:spPr>
          <a:xfrm>
            <a:off x="10708624" y="3492941"/>
            <a:ext cx="1358741" cy="1358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529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25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335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940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210</Words>
  <Application>Microsoft Office PowerPoint</Application>
  <PresentationFormat>Widescreen</PresentationFormat>
  <Paragraphs>41</Paragraphs>
  <Slides>1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Century Gothic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Laptop</dc:creator>
  <cp:lastModifiedBy>Emilie Woodroffe</cp:lastModifiedBy>
  <cp:revision>36</cp:revision>
  <dcterms:created xsi:type="dcterms:W3CDTF">2019-08-20T09:39:52Z</dcterms:created>
  <dcterms:modified xsi:type="dcterms:W3CDTF">2024-07-16T13:35:14Z</dcterms:modified>
</cp:coreProperties>
</file>