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5737D8-DCE4-4DB3-974C-46E891AFA1BC}" v="13" dt="2024-07-23T10:55:56.2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220" autoAdjust="0"/>
  </p:normalViewPr>
  <p:slideViewPr>
    <p:cSldViewPr snapToGrid="0" showGuides="1">
      <p:cViewPr varScale="1">
        <p:scale>
          <a:sx n="71" d="100"/>
          <a:sy n="71" d="100"/>
        </p:scale>
        <p:origin x="1637" y="4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22/01/2025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.png"/><Relationship Id="rId5" Type="http://schemas.microsoft.com/office/2007/relationships/media" Target="../media/media3.m4a"/><Relationship Id="rId10" Type="http://schemas.openxmlformats.org/officeDocument/2006/relationships/image" Target="../media/image1.pn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93629FEA-D27E-E99F-0D64-C4EFBF1ECE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9"/>
            <a:ext cx="12192000" cy="6858000"/>
          </a:xfrm>
          <a:prstGeom prst="rect">
            <a:avLst/>
          </a:prstGeom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41B4403C-D2E4-0885-1252-A2B8438ECD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703" y="0"/>
            <a:ext cx="920288" cy="920288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D422DD-0D52-8971-A393-966D0C3566C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290172"/>
            <a:ext cx="1019513" cy="67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4132782" y="292073"/>
            <a:ext cx="4203395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Knowledge organiser: At the market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394777" y="969847"/>
            <a:ext cx="3881876" cy="418576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At the market Noun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u="sng" dirty="0">
                <a:latin typeface="Century Gothic" panose="020B0502020202020204" pitchFamily="34" charset="0"/>
              </a:rPr>
              <a:t>Les fruits – </a:t>
            </a:r>
            <a:r>
              <a:rPr lang="en-GB" sz="1400" u="sng" dirty="0">
                <a:latin typeface="Century Gothic" panose="020B0502020202020204" pitchFamily="34" charset="0"/>
              </a:rPr>
              <a:t>fruits</a:t>
            </a:r>
            <a:r>
              <a:rPr lang="en-GB" sz="1400" b="1" u="sng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pomme </a:t>
            </a:r>
            <a:r>
              <a:rPr lang="en-GB" sz="1400" dirty="0">
                <a:latin typeface="Century Gothic" panose="020B0502020202020204" pitchFamily="34" charset="0"/>
              </a:rPr>
              <a:t>– the apple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</a:t>
            </a:r>
            <a:r>
              <a:rPr lang="en-GB" sz="1400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mangue</a:t>
            </a:r>
            <a:r>
              <a:rPr lang="en-GB" sz="1400" dirty="0">
                <a:latin typeface="Century Gothic" panose="020B0502020202020204" pitchFamily="34" charset="0"/>
              </a:rPr>
              <a:t> – the mango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grappe</a:t>
            </a:r>
            <a:r>
              <a:rPr lang="en-GB" sz="1400" b="1" dirty="0">
                <a:latin typeface="Century Gothic" panose="020B0502020202020204" pitchFamily="34" charset="0"/>
              </a:rPr>
              <a:t> de raisin </a:t>
            </a:r>
            <a:r>
              <a:rPr lang="en-GB" sz="1400" dirty="0">
                <a:latin typeface="Century Gothic" panose="020B0502020202020204" pitchFamily="34" charset="0"/>
              </a:rPr>
              <a:t>– the bunch of grapes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pastèque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watermelon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banane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banana</a:t>
            </a:r>
          </a:p>
          <a:p>
            <a:r>
              <a:rPr lang="en-GB" sz="1400" b="1" u="sng" dirty="0">
                <a:latin typeface="Century Gothic" panose="020B0502020202020204" pitchFamily="34" charset="0"/>
              </a:rPr>
              <a:t>les </a:t>
            </a:r>
            <a:r>
              <a:rPr lang="en-GB" sz="1400" b="1" u="sng" dirty="0" err="1">
                <a:latin typeface="Century Gothic" panose="020B0502020202020204" pitchFamily="34" charset="0"/>
              </a:rPr>
              <a:t>légumes</a:t>
            </a:r>
            <a:r>
              <a:rPr lang="en-GB" sz="1400" b="1" u="sng" dirty="0">
                <a:latin typeface="Century Gothic" panose="020B0502020202020204" pitchFamily="34" charset="0"/>
              </a:rPr>
              <a:t> </a:t>
            </a:r>
            <a:r>
              <a:rPr lang="en-GB" sz="1400" u="sng" dirty="0">
                <a:latin typeface="Century Gothic" panose="020B0502020202020204" pitchFamily="34" charset="0"/>
              </a:rPr>
              <a:t>– vegetables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salade </a:t>
            </a:r>
            <a:r>
              <a:rPr lang="en-GB" sz="1400" dirty="0">
                <a:latin typeface="Century Gothic" panose="020B0502020202020204" pitchFamily="34" charset="0"/>
              </a:rPr>
              <a:t>– the lettuce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carotte </a:t>
            </a:r>
            <a:r>
              <a:rPr lang="en-GB" sz="1400" dirty="0">
                <a:latin typeface="Century Gothic" panose="020B0502020202020204" pitchFamily="34" charset="0"/>
              </a:rPr>
              <a:t>– the carrot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pomme de terre </a:t>
            </a:r>
            <a:r>
              <a:rPr lang="en-GB" sz="1400" dirty="0">
                <a:latin typeface="Century Gothic" panose="020B0502020202020204" pitchFamily="34" charset="0"/>
              </a:rPr>
              <a:t>– the potato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l’oignon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>
                <a:latin typeface="Century Gothic" panose="020B0502020202020204" pitchFamily="34" charset="0"/>
              </a:rPr>
              <a:t>– the </a:t>
            </a:r>
            <a:r>
              <a:rPr lang="en-GB" sz="1400" dirty="0">
                <a:latin typeface="Century Gothic" panose="020B0502020202020204" pitchFamily="34" charset="0"/>
              </a:rPr>
              <a:t>onion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poivron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pepper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Quel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 ton fruit/</a:t>
            </a:r>
            <a:r>
              <a:rPr lang="en-GB" sz="1400" b="1" dirty="0" err="1">
                <a:latin typeface="Century Gothic" panose="020B0502020202020204" pitchFamily="34" charset="0"/>
              </a:rPr>
              <a:t>légume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préféré</a:t>
            </a:r>
            <a:r>
              <a:rPr lang="en-GB" sz="1400" b="1" dirty="0">
                <a:latin typeface="Century Gothic" panose="020B0502020202020204" pitchFamily="34" charset="0"/>
              </a:rPr>
              <a:t> ? </a:t>
            </a:r>
            <a:r>
              <a:rPr lang="en-GB" sz="1400" dirty="0">
                <a:latin typeface="Century Gothic" panose="020B0502020202020204" pitchFamily="34" charset="0"/>
              </a:rPr>
              <a:t>– What is your favourite fruit/vegetable ?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Mon fruit/</a:t>
            </a:r>
            <a:r>
              <a:rPr lang="en-GB" sz="1400" b="1" dirty="0" err="1">
                <a:latin typeface="Century Gothic" panose="020B0502020202020204" pitchFamily="34" charset="0"/>
              </a:rPr>
              <a:t>légume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préféré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… </a:t>
            </a:r>
            <a:r>
              <a:rPr lang="en-GB" sz="1400" dirty="0">
                <a:latin typeface="Century Gothic" panose="020B0502020202020204" pitchFamily="34" charset="0"/>
              </a:rPr>
              <a:t>- My favourite fruit/vegetable is 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348068" y="969847"/>
            <a:ext cx="3350099" cy="375487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Vous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>
                <a:latin typeface="Century Gothic" panose="020B0502020202020204" pitchFamily="34" charset="0"/>
              </a:rPr>
              <a:t>desirez? </a:t>
            </a:r>
            <a:r>
              <a:rPr lang="en-GB" sz="1400" dirty="0">
                <a:latin typeface="Century Gothic" panose="020B0502020202020204" pitchFamily="34" charset="0"/>
              </a:rPr>
              <a:t>What would you like?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Avez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vous</a:t>
            </a:r>
            <a:r>
              <a:rPr lang="en-GB" sz="1400" b="1" dirty="0">
                <a:latin typeface="Century Gothic" panose="020B0502020202020204" pitchFamily="34" charset="0"/>
              </a:rPr>
              <a:t>…..? </a:t>
            </a:r>
            <a:r>
              <a:rPr lang="en-GB" sz="1400" dirty="0">
                <a:latin typeface="Century Gothic" panose="020B0502020202020204" pitchFamily="34" charset="0"/>
              </a:rPr>
              <a:t>– do you have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Oui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…. </a:t>
            </a:r>
            <a:r>
              <a:rPr lang="en-GB" sz="1400" dirty="0">
                <a:latin typeface="Century Gothic" panose="020B0502020202020204" pitchFamily="34" charset="0"/>
              </a:rPr>
              <a:t>– I have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Non, je </a:t>
            </a:r>
            <a:r>
              <a:rPr lang="en-GB" sz="1400" b="1" dirty="0" err="1">
                <a:latin typeface="Century Gothic" panose="020B0502020202020204" pitchFamily="34" charset="0"/>
              </a:rPr>
              <a:t>n’ai</a:t>
            </a:r>
            <a:r>
              <a:rPr lang="en-GB" sz="1400" b="1" dirty="0">
                <a:latin typeface="Century Gothic" panose="020B0502020202020204" pitchFamily="34" charset="0"/>
              </a:rPr>
              <a:t> pas…- </a:t>
            </a:r>
            <a:r>
              <a:rPr lang="en-GB" sz="1400" dirty="0">
                <a:latin typeface="Century Gothic" panose="020B0502020202020204" pitchFamily="34" charset="0"/>
              </a:rPr>
              <a:t>I haven’t….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Combien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coûtent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i="1" dirty="0">
                <a:latin typeface="Century Gothic" panose="020B0502020202020204" pitchFamily="34" charset="0"/>
              </a:rPr>
              <a:t>deux</a:t>
            </a:r>
            <a:r>
              <a:rPr lang="en-GB" sz="1400" b="1" dirty="0">
                <a:latin typeface="Century Gothic" panose="020B0502020202020204" pitchFamily="34" charset="0"/>
              </a:rPr>
              <a:t> pommes?- </a:t>
            </a:r>
            <a:r>
              <a:rPr lang="en-GB" sz="1400" dirty="0">
                <a:latin typeface="Century Gothic" panose="020B0502020202020204" pitchFamily="34" charset="0"/>
              </a:rPr>
              <a:t>How much are two apples?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Deux pommes </a:t>
            </a:r>
            <a:r>
              <a:rPr lang="en-GB" sz="1400" b="1" dirty="0" err="1">
                <a:latin typeface="Century Gothic" panose="020B0502020202020204" pitchFamily="34" charset="0"/>
              </a:rPr>
              <a:t>coûtent</a:t>
            </a:r>
            <a:r>
              <a:rPr lang="en-GB" sz="1400" b="1" dirty="0">
                <a:latin typeface="Century Gothic" panose="020B0502020202020204" pitchFamily="34" charset="0"/>
              </a:rPr>
              <a:t> trois euros </a:t>
            </a:r>
            <a:r>
              <a:rPr lang="en-GB" sz="1400" dirty="0">
                <a:latin typeface="Century Gothic" panose="020B0502020202020204" pitchFamily="34" charset="0"/>
              </a:rPr>
              <a:t>– Two apples cost three euros.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Combien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coûte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i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salade? </a:t>
            </a:r>
            <a:r>
              <a:rPr lang="en-GB" sz="1400" dirty="0">
                <a:latin typeface="Century Gothic" panose="020B0502020202020204" pitchFamily="34" charset="0"/>
              </a:rPr>
              <a:t>How much is a lettuce.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Une salade </a:t>
            </a:r>
            <a:r>
              <a:rPr lang="en-GB" sz="1400" b="1" dirty="0" err="1">
                <a:latin typeface="Century Gothic" panose="020B0502020202020204" pitchFamily="34" charset="0"/>
              </a:rPr>
              <a:t>coûte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cinquante</a:t>
            </a:r>
            <a:r>
              <a:rPr lang="en-GB" sz="1400" b="1" dirty="0">
                <a:latin typeface="Century Gothic" panose="020B0502020202020204" pitchFamily="34" charset="0"/>
              </a:rPr>
              <a:t> centimes </a:t>
            </a:r>
            <a:r>
              <a:rPr lang="en-GB" sz="1400" dirty="0">
                <a:latin typeface="Century Gothic" panose="020B0502020202020204" pitchFamily="34" charset="0"/>
              </a:rPr>
              <a:t>– a lettuce costs fifty cents.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s’il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vous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plaît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please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merci-</a:t>
            </a:r>
            <a:r>
              <a:rPr lang="en-GB" sz="1400" dirty="0">
                <a:latin typeface="Century Gothic" panose="020B0502020202020204" pitchFamily="34" charset="0"/>
              </a:rPr>
              <a:t> thank you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4348068" y="4827181"/>
            <a:ext cx="3350099" cy="160043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To say I have in French we use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part of the verb to have (</a:t>
            </a:r>
            <a:r>
              <a:rPr lang="en-GB" sz="1400" b="1" dirty="0" err="1">
                <a:latin typeface="Century Gothic" panose="020B0502020202020204" pitchFamily="34" charset="0"/>
              </a:rPr>
              <a:t>avoir</a:t>
            </a:r>
            <a:r>
              <a:rPr lang="en-GB" sz="1400" dirty="0">
                <a:latin typeface="Century Gothic" panose="020B0502020202020204" pitchFamily="34" charset="0"/>
              </a:rPr>
              <a:t>) </a:t>
            </a:r>
            <a:r>
              <a:rPr lang="en-GB" sz="1400" b="1" i="1" dirty="0">
                <a:latin typeface="Century Gothic" panose="020B0502020202020204" pitchFamily="34" charset="0"/>
              </a:rPr>
              <a:t>“</a:t>
            </a:r>
            <a:r>
              <a:rPr lang="en-GB" sz="1400" b="1" i="1" dirty="0" err="1">
                <a:latin typeface="Century Gothic" panose="020B0502020202020204" pitchFamily="34" charset="0"/>
              </a:rPr>
              <a:t>J’ai</a:t>
            </a:r>
            <a:r>
              <a:rPr lang="en-GB" sz="1400" b="1" i="1" dirty="0">
                <a:latin typeface="Century Gothic" panose="020B0502020202020204" pitchFamily="34" charset="0"/>
              </a:rPr>
              <a:t>….”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To say I haven’t in French we add </a:t>
            </a:r>
            <a:r>
              <a:rPr lang="en-GB" sz="1400" b="1" i="1" dirty="0">
                <a:latin typeface="Century Gothic" panose="020B0502020202020204" pitchFamily="34" charset="0"/>
              </a:rPr>
              <a:t>n’  </a:t>
            </a:r>
            <a:r>
              <a:rPr lang="en-GB" sz="1400" dirty="0">
                <a:latin typeface="Century Gothic" panose="020B0502020202020204" pitchFamily="34" charset="0"/>
              </a:rPr>
              <a:t>and </a:t>
            </a:r>
            <a:r>
              <a:rPr lang="en-GB" sz="1400" b="1" i="1" dirty="0">
                <a:latin typeface="Century Gothic" panose="020B0502020202020204" pitchFamily="34" charset="0"/>
              </a:rPr>
              <a:t>pas. : “Je </a:t>
            </a:r>
            <a:r>
              <a:rPr lang="en-GB" sz="1400" b="1" i="1" dirty="0" err="1">
                <a:latin typeface="Century Gothic" panose="020B0502020202020204" pitchFamily="34" charset="0"/>
              </a:rPr>
              <a:t>n’ai</a:t>
            </a:r>
            <a:r>
              <a:rPr lang="en-GB" sz="1400" b="1" i="1" dirty="0">
                <a:latin typeface="Century Gothic" panose="020B0502020202020204" pitchFamily="34" charset="0"/>
              </a:rPr>
              <a:t> pas”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394777" y="5195655"/>
            <a:ext cx="3881876" cy="138499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que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pastè</a:t>
            </a:r>
            <a:r>
              <a:rPr lang="en-GB" sz="1400" b="1" dirty="0" err="1">
                <a:latin typeface="Century Gothic" panose="020B0502020202020204" pitchFamily="34" charset="0"/>
              </a:rPr>
              <a:t>que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qu</a:t>
            </a:r>
            <a:r>
              <a:rPr lang="en-GB" sz="1400" dirty="0" err="1">
                <a:latin typeface="Century Gothic" panose="020B0502020202020204" pitchFamily="34" charset="0"/>
              </a:rPr>
              <a:t>el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qu</a:t>
            </a:r>
            <a:r>
              <a:rPr lang="en-GB" sz="1400" dirty="0" err="1">
                <a:latin typeface="Century Gothic" panose="020B0502020202020204" pitchFamily="34" charset="0"/>
              </a:rPr>
              <a:t>arante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cin</a:t>
            </a:r>
            <a:r>
              <a:rPr lang="en-GB" sz="1400" b="1" dirty="0" err="1">
                <a:latin typeface="Century Gothic" panose="020B0502020202020204" pitchFamily="34" charset="0"/>
              </a:rPr>
              <a:t>qu</a:t>
            </a:r>
            <a:r>
              <a:rPr lang="en-GB" sz="1400" dirty="0" err="1">
                <a:latin typeface="Century Gothic" panose="020B0502020202020204" pitchFamily="34" charset="0"/>
              </a:rPr>
              <a:t>ante</a:t>
            </a:r>
            <a:r>
              <a:rPr lang="en-GB" sz="1400" dirty="0">
                <a:latin typeface="Century Gothic" panose="020B0502020202020204" pitchFamily="34" charset="0"/>
              </a:rPr>
              <a:t> 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gn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oi</a:t>
            </a:r>
            <a:r>
              <a:rPr lang="en-GB" sz="1400" b="1" dirty="0" err="1">
                <a:latin typeface="Century Gothic" panose="020B0502020202020204" pitchFamily="34" charset="0"/>
              </a:rPr>
              <a:t>gn</a:t>
            </a:r>
            <a:r>
              <a:rPr lang="en-GB" sz="1400" dirty="0" err="1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ui</a:t>
            </a:r>
            <a:r>
              <a:rPr lang="en-GB" sz="1400" dirty="0">
                <a:latin typeface="Century Gothic" panose="020B0502020202020204" pitchFamily="34" charset="0"/>
              </a:rPr>
              <a:t>” (fr</a:t>
            </a:r>
            <a:r>
              <a:rPr lang="en-GB" sz="1400" b="1" dirty="0">
                <a:latin typeface="Century Gothic" panose="020B0502020202020204" pitchFamily="34" charset="0"/>
              </a:rPr>
              <a:t>ui</a:t>
            </a:r>
            <a:r>
              <a:rPr lang="en-GB" sz="1400" dirty="0">
                <a:latin typeface="Century Gothic" panose="020B0502020202020204" pitchFamily="34" charset="0"/>
              </a:rPr>
              <a:t>ts, </a:t>
            </a:r>
            <a:r>
              <a:rPr lang="en-GB" sz="1400" dirty="0" err="1">
                <a:latin typeface="Century Gothic" panose="020B0502020202020204" pitchFamily="34" charset="0"/>
              </a:rPr>
              <a:t>o</a:t>
            </a:r>
            <a:r>
              <a:rPr lang="en-GB" sz="1400" b="1" dirty="0" err="1">
                <a:latin typeface="Century Gothic" panose="020B0502020202020204" pitchFamily="34" charset="0"/>
              </a:rPr>
              <a:t>ui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ante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quar</a:t>
            </a:r>
            <a:r>
              <a:rPr lang="en-GB" sz="1400" b="1" dirty="0" err="1">
                <a:latin typeface="Century Gothic" panose="020B0502020202020204" pitchFamily="34" charset="0"/>
              </a:rPr>
              <a:t>ante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soix</a:t>
            </a:r>
            <a:r>
              <a:rPr lang="en-GB" sz="1400" b="1" dirty="0" err="1">
                <a:latin typeface="Century Gothic" panose="020B0502020202020204" pitchFamily="34" charset="0"/>
              </a:rPr>
              <a:t>ante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cinqu</a:t>
            </a:r>
            <a:r>
              <a:rPr lang="en-GB" sz="1400" b="1" dirty="0" err="1">
                <a:latin typeface="Century Gothic" panose="020B0502020202020204" pitchFamily="34" charset="0"/>
              </a:rPr>
              <a:t>ante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96D48-9F97-D73C-2605-CF673F2968CF}"/>
              </a:ext>
            </a:extLst>
          </p:cNvPr>
          <p:cNvSpPr txBox="1"/>
          <p:nvPr/>
        </p:nvSpPr>
        <p:spPr>
          <a:xfrm>
            <a:off x="7897611" y="969847"/>
            <a:ext cx="3982629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numCol="1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Numbers to 100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dix </a:t>
            </a:r>
            <a:r>
              <a:rPr lang="en-GB" sz="1400" dirty="0">
                <a:latin typeface="Century Gothic" panose="020B0502020202020204" pitchFamily="34" charset="0"/>
              </a:rPr>
              <a:t>-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ten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vingt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twenty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trente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thirty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quarante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forty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cinquante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fifty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soixante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sixty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soixante</a:t>
            </a:r>
            <a:r>
              <a:rPr lang="en-GB" sz="1400" b="1" dirty="0">
                <a:latin typeface="Century Gothic" panose="020B0502020202020204" pitchFamily="34" charset="0"/>
              </a:rPr>
              <a:t>-dix </a:t>
            </a:r>
            <a:r>
              <a:rPr lang="en-GB" sz="1400" dirty="0">
                <a:latin typeface="Century Gothic" panose="020B0502020202020204" pitchFamily="34" charset="0"/>
              </a:rPr>
              <a:t>–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seventy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quatre-</a:t>
            </a:r>
            <a:r>
              <a:rPr lang="en-GB" sz="1400" b="1">
                <a:latin typeface="Century Gothic" panose="020B0502020202020204" pitchFamily="34" charset="0"/>
              </a:rPr>
              <a:t>vingts </a:t>
            </a:r>
            <a:r>
              <a:rPr lang="en-GB" sz="1400" dirty="0">
                <a:latin typeface="Century Gothic" panose="020B0502020202020204" pitchFamily="34" charset="0"/>
              </a:rPr>
              <a:t>– eighty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quatre-</a:t>
            </a:r>
            <a:r>
              <a:rPr lang="en-GB" sz="1400" b="1" dirty="0" err="1">
                <a:latin typeface="Century Gothic" panose="020B0502020202020204" pitchFamily="34" charset="0"/>
              </a:rPr>
              <a:t>vingt</a:t>
            </a:r>
            <a:r>
              <a:rPr lang="en-GB" sz="1400" b="1" dirty="0">
                <a:latin typeface="Century Gothic" panose="020B0502020202020204" pitchFamily="34" charset="0"/>
              </a:rPr>
              <a:t>- dix </a:t>
            </a:r>
            <a:r>
              <a:rPr lang="en-GB" sz="1400" dirty="0">
                <a:latin typeface="Century Gothic" panose="020B0502020202020204" pitchFamily="34" charset="0"/>
              </a:rPr>
              <a:t>– ninety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cent </a:t>
            </a:r>
            <a:r>
              <a:rPr lang="en-GB" sz="1400" dirty="0">
                <a:latin typeface="Century Gothic" panose="020B0502020202020204" pitchFamily="34" charset="0"/>
              </a:rPr>
              <a:t>– one hundred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685A29-0280-6B22-53A4-9F981B21D39F}"/>
              </a:ext>
            </a:extLst>
          </p:cNvPr>
          <p:cNvSpPr txBox="1"/>
          <p:nvPr/>
        </p:nvSpPr>
        <p:spPr>
          <a:xfrm>
            <a:off x="7901368" y="3749963"/>
            <a:ext cx="3895856" cy="289310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numCol="1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Numbers to 100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pPr fontAlgn="base"/>
            <a:r>
              <a:rPr lang="en-GB" sz="1400" dirty="0">
                <a:latin typeface="Century Gothic" panose="020B0502020202020204" pitchFamily="34" charset="0"/>
              </a:rPr>
              <a:t>To form numbers like </a:t>
            </a:r>
            <a:r>
              <a:rPr lang="en-GB" sz="1400" b="1" dirty="0">
                <a:latin typeface="Century Gothic" panose="020B0502020202020204" pitchFamily="34" charset="0"/>
              </a:rPr>
              <a:t>21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>
                <a:latin typeface="Century Gothic" panose="020B0502020202020204" pitchFamily="34" charset="0"/>
              </a:rPr>
              <a:t>31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>
                <a:latin typeface="Century Gothic" panose="020B0502020202020204" pitchFamily="34" charset="0"/>
              </a:rPr>
              <a:t>41</a:t>
            </a:r>
            <a:r>
              <a:rPr lang="en-GB" sz="1400" dirty="0">
                <a:latin typeface="Century Gothic" panose="020B0502020202020204" pitchFamily="34" charset="0"/>
              </a:rPr>
              <a:t>, you combine the tens digit with "</a:t>
            </a:r>
            <a:r>
              <a:rPr lang="en-GB" sz="1400" b="1" i="1" dirty="0">
                <a:latin typeface="Century Gothic" panose="020B0502020202020204" pitchFamily="34" charset="0"/>
              </a:rPr>
              <a:t>et</a:t>
            </a:r>
            <a:r>
              <a:rPr lang="en-GB" sz="1400" b="1" dirty="0">
                <a:latin typeface="Century Gothic" panose="020B0502020202020204" pitchFamily="34" charset="0"/>
              </a:rPr>
              <a:t> un</a:t>
            </a:r>
            <a:r>
              <a:rPr lang="en-GB" sz="1400" dirty="0">
                <a:latin typeface="Century Gothic" panose="020B0502020202020204" pitchFamily="34" charset="0"/>
              </a:rPr>
              <a:t>" (and one). </a:t>
            </a:r>
          </a:p>
          <a:p>
            <a:pPr fontAlgn="base"/>
            <a:r>
              <a:rPr lang="en-GB" sz="1400" dirty="0">
                <a:latin typeface="Century Gothic" panose="020B0502020202020204" pitchFamily="34" charset="0"/>
              </a:rPr>
              <a:t>For example: </a:t>
            </a:r>
          </a:p>
          <a:p>
            <a:pPr fontAlgn="base"/>
            <a:r>
              <a:rPr lang="en-GB" sz="1400" dirty="0">
                <a:latin typeface="Century Gothic" panose="020B0502020202020204" pitchFamily="34" charset="0"/>
              </a:rPr>
              <a:t>21 = "</a:t>
            </a:r>
            <a:r>
              <a:rPr lang="en-GB" sz="1400" b="1" dirty="0" err="1">
                <a:latin typeface="Century Gothic" panose="020B0502020202020204" pitchFamily="34" charset="0"/>
              </a:rPr>
              <a:t>vingt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i="1" dirty="0">
                <a:latin typeface="Century Gothic" panose="020B0502020202020204" pitchFamily="34" charset="0"/>
              </a:rPr>
              <a:t>et</a:t>
            </a:r>
            <a:r>
              <a:rPr lang="en-GB" sz="1400" b="1" dirty="0">
                <a:latin typeface="Century Gothic" panose="020B0502020202020204" pitchFamily="34" charset="0"/>
              </a:rPr>
              <a:t> un</a:t>
            </a:r>
            <a:r>
              <a:rPr lang="en-GB" sz="1400" dirty="0">
                <a:latin typeface="Century Gothic" panose="020B0502020202020204" pitchFamily="34" charset="0"/>
              </a:rPr>
              <a:t>" </a:t>
            </a:r>
          </a:p>
          <a:p>
            <a:pPr fontAlgn="base"/>
            <a:r>
              <a:rPr lang="en-GB" sz="1400" dirty="0">
                <a:latin typeface="Century Gothic" panose="020B0502020202020204" pitchFamily="34" charset="0"/>
              </a:rPr>
              <a:t>31=  "</a:t>
            </a:r>
            <a:r>
              <a:rPr lang="en-GB" sz="1400" b="1" dirty="0" err="1">
                <a:latin typeface="Century Gothic" panose="020B0502020202020204" pitchFamily="34" charset="0"/>
              </a:rPr>
              <a:t>trente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i="1" dirty="0">
                <a:latin typeface="Century Gothic" panose="020B0502020202020204" pitchFamily="34" charset="0"/>
              </a:rPr>
              <a:t>et</a:t>
            </a:r>
            <a:r>
              <a:rPr lang="en-GB" sz="1400" b="1" dirty="0">
                <a:latin typeface="Century Gothic" panose="020B0502020202020204" pitchFamily="34" charset="0"/>
              </a:rPr>
              <a:t> un</a:t>
            </a:r>
            <a:r>
              <a:rPr lang="en-GB" sz="1400" dirty="0">
                <a:latin typeface="Century Gothic" panose="020B0502020202020204" pitchFamily="34" charset="0"/>
              </a:rPr>
              <a:t>" and so on.</a:t>
            </a:r>
          </a:p>
          <a:p>
            <a:pPr fontAlgn="base"/>
            <a:endParaRPr lang="en-GB" sz="1400" dirty="0">
              <a:latin typeface="Century Gothic" panose="020B0502020202020204" pitchFamily="34" charset="0"/>
            </a:endParaRPr>
          </a:p>
          <a:p>
            <a:pPr fontAlgn="base"/>
            <a:r>
              <a:rPr lang="en-GB" sz="1400" dirty="0">
                <a:latin typeface="Century Gothic" panose="020B0502020202020204" pitchFamily="34" charset="0"/>
              </a:rPr>
              <a:t>For other numbers, you simply add the unit digit to the tens digit, for example 22 ("</a:t>
            </a:r>
            <a:r>
              <a:rPr lang="en-GB" sz="1400" b="1" dirty="0" err="1">
                <a:latin typeface="Century Gothic" panose="020B0502020202020204" pitchFamily="34" charset="0"/>
              </a:rPr>
              <a:t>vingt</a:t>
            </a:r>
            <a:r>
              <a:rPr lang="en-GB" sz="1400" b="1" dirty="0">
                <a:latin typeface="Century Gothic" panose="020B0502020202020204" pitchFamily="34" charset="0"/>
              </a:rPr>
              <a:t>-deux</a:t>
            </a:r>
            <a:r>
              <a:rPr lang="en-GB" sz="1400" dirty="0">
                <a:latin typeface="Century Gothic" panose="020B0502020202020204" pitchFamily="34" charset="0"/>
              </a:rPr>
              <a:t>"), 36 ("</a:t>
            </a:r>
            <a:r>
              <a:rPr lang="en-GB" sz="1400" dirty="0" err="1">
                <a:latin typeface="Century Gothic" panose="020B0502020202020204" pitchFamily="34" charset="0"/>
              </a:rPr>
              <a:t>t</a:t>
            </a:r>
            <a:r>
              <a:rPr lang="en-GB" sz="1400" b="1" dirty="0" err="1">
                <a:latin typeface="Century Gothic" panose="020B0502020202020204" pitchFamily="34" charset="0"/>
              </a:rPr>
              <a:t>rente</a:t>
            </a:r>
            <a:r>
              <a:rPr lang="en-GB" sz="1400" b="1" dirty="0">
                <a:latin typeface="Century Gothic" panose="020B0502020202020204" pitchFamily="34" charset="0"/>
              </a:rPr>
              <a:t>-six</a:t>
            </a:r>
            <a:r>
              <a:rPr lang="en-GB" sz="1400" dirty="0">
                <a:latin typeface="Century Gothic" panose="020B0502020202020204" pitchFamily="34" charset="0"/>
              </a:rPr>
              <a:t>“), and 43 ("</a:t>
            </a:r>
            <a:r>
              <a:rPr lang="en-GB" sz="1400" b="1" dirty="0" err="1">
                <a:latin typeface="Century Gothic" panose="020B0502020202020204" pitchFamily="34" charset="0"/>
              </a:rPr>
              <a:t>quarante</a:t>
            </a:r>
            <a:r>
              <a:rPr lang="en-GB" sz="1400" b="1" dirty="0">
                <a:latin typeface="Century Gothic" panose="020B0502020202020204" pitchFamily="34" charset="0"/>
              </a:rPr>
              <a:t>-trois</a:t>
            </a:r>
            <a:r>
              <a:rPr lang="en-GB" sz="1400" dirty="0">
                <a:latin typeface="Century Gothic" panose="020B0502020202020204" pitchFamily="34" charset="0"/>
              </a:rPr>
              <a:t>"). </a:t>
            </a:r>
            <a:endParaRPr lang="en-GB" sz="1400" b="1" i="0" dirty="0"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8258A7C-39AB-3635-7330-72666FB376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1816264" y="-1444588"/>
            <a:ext cx="1951713" cy="1951713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2479054-EEFD-CE4E-E859-D8E29CAD5F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2900856" y="3249722"/>
            <a:ext cx="1577459" cy="1577459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CFA027F-1E41-3855-38EE-F0BB9ABE8CE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5473441" y="-761038"/>
            <a:ext cx="1522075" cy="1522075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F667122-D883-4C27-DC88-F70ACB9ACB9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11158945" y="-561521"/>
            <a:ext cx="1703386" cy="1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386</Words>
  <Application>Microsoft Office PowerPoint</Application>
  <PresentationFormat>Widescreen</PresentationFormat>
  <Paragraphs>61</Paragraphs>
  <Slides>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Emilie Woodroffe</cp:lastModifiedBy>
  <cp:revision>40</cp:revision>
  <dcterms:created xsi:type="dcterms:W3CDTF">2019-08-20T09:39:52Z</dcterms:created>
  <dcterms:modified xsi:type="dcterms:W3CDTF">2025-01-22T09:33:15Z</dcterms:modified>
</cp:coreProperties>
</file>