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492BD-20DB-4E97-B699-8013C9E6FB43}" v="3" dt="2024-10-02T15:44:24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4.png"/><Relationship Id="rId5" Type="http://schemas.microsoft.com/office/2007/relationships/media" Target="../media/media3.m4a"/><Relationship Id="rId10" Type="http://schemas.openxmlformats.org/officeDocument/2006/relationships/image" Target="../media/image3.png"/><Relationship Id="rId4" Type="http://schemas.openxmlformats.org/officeDocument/2006/relationships/audio" Target="../media/media2.m4a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3551F241-7264-C119-3CF1-27BE7987E5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27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74616" y="1085452"/>
            <a:ext cx="3539612" cy="440120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Nouns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u="sng" dirty="0">
                <a:latin typeface="Century Gothic" panose="020B0502020202020204" pitchFamily="34" charset="0"/>
              </a:rPr>
              <a:t>Singular</a:t>
            </a:r>
            <a:r>
              <a:rPr lang="en-GB" sz="1400" b="1" u="sng">
                <a:latin typeface="Century Gothic" panose="020B0502020202020204" pitchFamily="34" charset="0"/>
              </a:rPr>
              <a:t>: </a:t>
            </a:r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la tête </a:t>
            </a:r>
            <a:r>
              <a:rPr lang="en-GB" sz="1400" dirty="0">
                <a:latin typeface="Century Gothic" panose="020B0502020202020204" pitchFamily="34" charset="0"/>
              </a:rPr>
              <a:t>– the head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l’épaule</a:t>
            </a:r>
            <a:r>
              <a:rPr lang="en-GB" sz="1400" dirty="0">
                <a:latin typeface="Century Gothic" panose="020B0502020202020204" pitchFamily="34" charset="0"/>
              </a:rPr>
              <a:t>– the shoulder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genou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knee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pied </a:t>
            </a:r>
            <a:r>
              <a:rPr lang="en-GB" sz="1400" dirty="0">
                <a:latin typeface="Century Gothic" panose="020B0502020202020204" pitchFamily="34" charset="0"/>
              </a:rPr>
              <a:t>– the foot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jambe- </a:t>
            </a:r>
            <a:r>
              <a:rPr lang="en-GB" sz="1400" dirty="0">
                <a:latin typeface="Century Gothic" panose="020B0502020202020204" pitchFamily="34" charset="0"/>
              </a:rPr>
              <a:t>the leg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bras </a:t>
            </a:r>
            <a:r>
              <a:rPr lang="en-GB" sz="1400" dirty="0">
                <a:latin typeface="Century Gothic" panose="020B0502020202020204" pitchFamily="34" charset="0"/>
              </a:rPr>
              <a:t>– the arm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main </a:t>
            </a:r>
            <a:r>
              <a:rPr lang="en-GB" sz="1400" dirty="0">
                <a:latin typeface="Century Gothic" panose="020B0502020202020204" pitchFamily="34" charset="0"/>
              </a:rPr>
              <a:t>– the hand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corps </a:t>
            </a:r>
            <a:r>
              <a:rPr lang="en-GB" sz="1400" dirty="0">
                <a:latin typeface="Century Gothic" panose="020B0502020202020204" pitchFamily="34" charset="0"/>
              </a:rPr>
              <a:t>– the body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un oeil </a:t>
            </a:r>
            <a:r>
              <a:rPr lang="en-GB" sz="1400" dirty="0">
                <a:latin typeface="Century Gothic" panose="020B0502020202020204" pitchFamily="34" charset="0"/>
              </a:rPr>
              <a:t>– one eye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b="1" u="sng" dirty="0">
                <a:latin typeface="Century Gothic" panose="020B0502020202020204" pitchFamily="34" charset="0"/>
              </a:rPr>
              <a:t>Plural: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épaules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shoulders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genoux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knees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pieds</a:t>
            </a:r>
            <a:r>
              <a:rPr lang="en-GB" sz="1400" dirty="0">
                <a:latin typeface="Century Gothic" panose="020B0502020202020204" pitchFamily="34" charset="0"/>
              </a:rPr>
              <a:t>- the feet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jambes- </a:t>
            </a:r>
            <a:r>
              <a:rPr lang="en-GB" sz="1400" dirty="0">
                <a:latin typeface="Century Gothic" panose="020B0502020202020204" pitchFamily="34" charset="0"/>
              </a:rPr>
              <a:t>the legs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bras- </a:t>
            </a:r>
            <a:r>
              <a:rPr lang="en-GB" sz="1400" dirty="0">
                <a:latin typeface="Century Gothic" panose="020B0502020202020204" pitchFamily="34" charset="0"/>
              </a:rPr>
              <a:t>the arms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4182501" y="1080252"/>
            <a:ext cx="3539612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Command Bank (verbs)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Bougez</a:t>
            </a:r>
            <a:r>
              <a:rPr lang="en-GB" sz="1400" dirty="0">
                <a:latin typeface="Century Gothic" panose="020B0502020202020204" pitchFamily="34" charset="0"/>
              </a:rPr>
              <a:t> - Move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Relaxez</a:t>
            </a:r>
            <a:r>
              <a:rPr lang="en-GB" sz="1400">
                <a:latin typeface="Century Gothic" panose="020B0502020202020204" pitchFamily="34" charset="0"/>
              </a:rPr>
              <a:t>– Relax</a:t>
            </a:r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Touchez</a:t>
            </a:r>
            <a:r>
              <a:rPr lang="en-GB" sz="1400" b="1" dirty="0">
                <a:latin typeface="Century Gothic" panose="020B0502020202020204" pitchFamily="34" charset="0"/>
              </a:rPr>
              <a:t>-</a:t>
            </a:r>
            <a:r>
              <a:rPr lang="en-GB" sz="1400" dirty="0">
                <a:latin typeface="Century Gothic" panose="020B0502020202020204" pitchFamily="34" charset="0"/>
              </a:rPr>
              <a:t> Touch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Levez</a:t>
            </a:r>
            <a:r>
              <a:rPr lang="en-GB" sz="1400" dirty="0">
                <a:latin typeface="Century Gothic" panose="020B0502020202020204" pitchFamily="34" charset="0"/>
              </a:rPr>
              <a:t> – Lift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Pliez</a:t>
            </a:r>
            <a:r>
              <a:rPr lang="en-GB" sz="1400" dirty="0">
                <a:latin typeface="Century Gothic" panose="020B0502020202020204" pitchFamily="34" charset="0"/>
              </a:rPr>
              <a:t> – Bend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Respirez</a:t>
            </a:r>
            <a:r>
              <a:rPr lang="en-GB" sz="1400" dirty="0">
                <a:latin typeface="Century Gothic" panose="020B0502020202020204" pitchFamily="34" charset="0"/>
              </a:rPr>
              <a:t> - Breathe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Restez</a:t>
            </a:r>
            <a:r>
              <a:rPr lang="en-GB" sz="1400" b="1" dirty="0">
                <a:latin typeface="Century Gothic" panose="020B0502020202020204" pitchFamily="34" charset="0"/>
              </a:rPr>
              <a:t> immobile </a:t>
            </a:r>
            <a:r>
              <a:rPr lang="en-GB" sz="1400" dirty="0">
                <a:latin typeface="Century Gothic" panose="020B0502020202020204" pitchFamily="34" charset="0"/>
              </a:rPr>
              <a:t>– Stand still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Tournez</a:t>
            </a:r>
            <a:r>
              <a:rPr lang="en-GB" sz="1400" dirty="0">
                <a:latin typeface="Century Gothic" panose="020B0502020202020204" pitchFamily="34" charset="0"/>
              </a:rPr>
              <a:t> – Turn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Étirez</a:t>
            </a:r>
            <a:r>
              <a:rPr lang="en-GB" sz="1400" dirty="0">
                <a:latin typeface="Century Gothic" panose="020B0502020202020204" pitchFamily="34" charset="0"/>
              </a:rPr>
              <a:t> – Stretch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7890386" y="1228587"/>
            <a:ext cx="3826997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The plural word for “the” in French is “</a:t>
            </a:r>
            <a:r>
              <a:rPr lang="en-GB" sz="1400" b="1" dirty="0">
                <a:latin typeface="Century Gothic" panose="020B0502020202020204" pitchFamily="34" charset="0"/>
              </a:rPr>
              <a:t>les</a:t>
            </a:r>
            <a:r>
              <a:rPr lang="en-GB" sz="1400" dirty="0">
                <a:latin typeface="Century Gothic" panose="020B0502020202020204" pitchFamily="34" charset="0"/>
              </a:rPr>
              <a:t>”.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” and “</a:t>
            </a:r>
            <a:r>
              <a:rPr lang="en-GB" sz="1400" b="1" dirty="0">
                <a:latin typeface="Century Gothic" panose="020B0502020202020204" pitchFamily="34" charset="0"/>
              </a:rPr>
              <a:t>X</a:t>
            </a:r>
            <a:r>
              <a:rPr lang="en-GB" sz="1400" dirty="0">
                <a:latin typeface="Century Gothic" panose="020B0502020202020204" pitchFamily="34" charset="0"/>
              </a:rPr>
              <a:t>” are silent letters that are often added to end of the noun to make the plural ending of the noun e.g</a:t>
            </a:r>
            <a:r>
              <a:rPr lang="en-GB" sz="1400" b="1" dirty="0">
                <a:latin typeface="Century Gothic" panose="020B0502020202020204" pitchFamily="34" charset="0"/>
              </a:rPr>
              <a:t>. le pied /</a:t>
            </a:r>
            <a:r>
              <a:rPr lang="en-GB" sz="1400" b="1" u="sng" dirty="0">
                <a:latin typeface="Century Gothic" panose="020B0502020202020204" pitchFamily="34" charset="0"/>
              </a:rPr>
              <a:t>les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pied</a:t>
            </a:r>
            <a:r>
              <a:rPr lang="en-GB" sz="1400" b="1" u="sng" dirty="0" err="1">
                <a:latin typeface="Century Gothic" panose="020B0502020202020204" pitchFamily="34" charset="0"/>
              </a:rPr>
              <a:t>s</a:t>
            </a:r>
            <a:r>
              <a:rPr lang="en-GB" sz="1400" b="1" dirty="0">
                <a:latin typeface="Century Gothic" panose="020B0502020202020204" pitchFamily="34" charset="0"/>
              </a:rPr>
              <a:t>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9D8B29-02A1-4E23-AE8C-2783BA9B7322}"/>
              </a:ext>
            </a:extLst>
          </p:cNvPr>
          <p:cNvSpPr txBox="1"/>
          <p:nvPr/>
        </p:nvSpPr>
        <p:spPr>
          <a:xfrm>
            <a:off x="7890386" y="3099537"/>
            <a:ext cx="3826997" cy="246221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We say and write colours as adjectives after the noun in French, for example</a:t>
            </a:r>
            <a:r>
              <a:rPr lang="en-GB" sz="1400" b="1" dirty="0">
                <a:latin typeface="Century Gothic" panose="020B0502020202020204" pitchFamily="34" charset="0"/>
              </a:rPr>
              <a:t>: “le pied rouge”, “le </a:t>
            </a:r>
            <a:r>
              <a:rPr lang="en-GB" sz="1400" b="1" dirty="0" err="1">
                <a:latin typeface="Century Gothic" panose="020B0502020202020204" pitchFamily="34" charset="0"/>
              </a:rPr>
              <a:t>genou</a:t>
            </a:r>
            <a:r>
              <a:rPr lang="en-GB" sz="1400" b="1" dirty="0">
                <a:latin typeface="Century Gothic" panose="020B0502020202020204" pitchFamily="34" charset="0"/>
              </a:rPr>
              <a:t> vert”.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When we say and write colours as adjectives after the noun in French the spelling may change to match the noun, for example</a:t>
            </a:r>
            <a:r>
              <a:rPr lang="en-GB" sz="1400" b="1" dirty="0">
                <a:latin typeface="Century Gothic" panose="020B0502020202020204" pitchFamily="34" charset="0"/>
              </a:rPr>
              <a:t>: “</a:t>
            </a:r>
            <a:r>
              <a:rPr lang="en-GB" sz="1400" b="1" u="sng" dirty="0">
                <a:latin typeface="Century Gothic" panose="020B0502020202020204" pitchFamily="34" charset="0"/>
              </a:rPr>
              <a:t>la</a:t>
            </a:r>
            <a:r>
              <a:rPr lang="en-GB" sz="1400" b="1" dirty="0">
                <a:latin typeface="Century Gothic" panose="020B0502020202020204" pitchFamily="34" charset="0"/>
              </a:rPr>
              <a:t> jambe </a:t>
            </a:r>
            <a:r>
              <a:rPr lang="en-GB" sz="1400" b="1" dirty="0" err="1">
                <a:latin typeface="Century Gothic" panose="020B0502020202020204" pitchFamily="34" charset="0"/>
              </a:rPr>
              <a:t>vert</a:t>
            </a:r>
            <a:r>
              <a:rPr lang="en-GB" sz="1400" b="1" u="sng" dirty="0" err="1">
                <a:latin typeface="Century Gothic" panose="020B0502020202020204" pitchFamily="34" charset="0"/>
              </a:rPr>
              <a:t>e</a:t>
            </a:r>
            <a:r>
              <a:rPr lang="en-GB" sz="1400" b="1" dirty="0">
                <a:latin typeface="Century Gothic" panose="020B0502020202020204" pitchFamily="34" charset="0"/>
              </a:rPr>
              <a:t>”, “</a:t>
            </a:r>
            <a:r>
              <a:rPr lang="en-GB" sz="1400" b="1" u="sng" dirty="0">
                <a:latin typeface="Century Gothic" panose="020B0502020202020204" pitchFamily="34" charset="0"/>
              </a:rPr>
              <a:t>la</a:t>
            </a:r>
            <a:r>
              <a:rPr lang="en-GB" sz="1400" b="1" dirty="0">
                <a:latin typeface="Century Gothic" panose="020B0502020202020204" pitchFamily="34" charset="0"/>
              </a:rPr>
              <a:t> main blanc</a:t>
            </a:r>
            <a:r>
              <a:rPr lang="en-GB" sz="1400" b="1" u="sng" dirty="0">
                <a:latin typeface="Century Gothic" panose="020B0502020202020204" pitchFamily="34" charset="0"/>
              </a:rPr>
              <a:t>he</a:t>
            </a:r>
            <a:r>
              <a:rPr lang="en-GB" sz="1400" b="1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976DF-A6FA-7578-B5A3-2C9775224448}"/>
              </a:ext>
            </a:extLst>
          </p:cNvPr>
          <p:cNvSpPr txBox="1"/>
          <p:nvPr/>
        </p:nvSpPr>
        <p:spPr>
          <a:xfrm>
            <a:off x="4132782" y="292073"/>
            <a:ext cx="4762842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Moving our bodies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3C3CF0B5-76EB-DBB6-2B9C-8213CFFF5E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290172"/>
            <a:ext cx="1019513" cy="679675"/>
          </a:xfrm>
          <a:prstGeom prst="rect">
            <a:avLst/>
          </a:prstGeom>
        </p:spPr>
      </p:pic>
      <p:pic>
        <p:nvPicPr>
          <p:cNvPr id="19" name="Picture 18" descr="A close-up of a logo&#10;&#10;Description automatically generated">
            <a:extLst>
              <a:ext uri="{FF2B5EF4-FFF2-40B4-BE49-F238E27FC236}">
                <a16:creationId xmlns:a16="http://schemas.microsoft.com/office/drawing/2014/main" id="{D16D782F-0A17-9E26-74A7-89D9978253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703" y="0"/>
            <a:ext cx="920288" cy="9202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474616" y="5827263"/>
            <a:ext cx="7313778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In French, the “</a:t>
            </a:r>
            <a:r>
              <a:rPr lang="en-GB" sz="1400" b="1" dirty="0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” and the “</a:t>
            </a:r>
            <a:r>
              <a:rPr lang="en-GB" sz="1400" b="1" dirty="0">
                <a:latin typeface="Century Gothic" panose="020B0502020202020204" pitchFamily="34" charset="0"/>
              </a:rPr>
              <a:t>x</a:t>
            </a:r>
            <a:r>
              <a:rPr lang="en-GB" sz="1400" dirty="0">
                <a:latin typeface="Century Gothic" panose="020B0502020202020204" pitchFamily="34" charset="0"/>
              </a:rPr>
              <a:t>” on the end of a word are silent letters. For example: </a:t>
            </a:r>
            <a:r>
              <a:rPr lang="en-GB" sz="1400" b="1" dirty="0" err="1">
                <a:latin typeface="Century Gothic" panose="020B0502020202020204" pitchFamily="34" charset="0"/>
              </a:rPr>
              <a:t>épaule</a:t>
            </a:r>
            <a:r>
              <a:rPr lang="en-GB" sz="1400" b="1" u="sng" dirty="0" err="1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jambe</a:t>
            </a:r>
            <a:r>
              <a:rPr lang="en-GB" sz="1400" b="1" u="sng" dirty="0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genou</a:t>
            </a:r>
            <a:r>
              <a:rPr lang="en-GB" sz="1400" b="1" u="sng" dirty="0" err="1">
                <a:latin typeface="Century Gothic" panose="020B0502020202020204" pitchFamily="34" charset="0"/>
              </a:rPr>
              <a:t>x</a:t>
            </a:r>
            <a:r>
              <a:rPr lang="en-GB" sz="1400" b="1" u="sng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39B1F6-2D3A-3437-0513-9CE062D5977F}"/>
              </a:ext>
            </a:extLst>
          </p:cNvPr>
          <p:cNvSpPr txBox="1"/>
          <p:nvPr/>
        </p:nvSpPr>
        <p:spPr>
          <a:xfrm>
            <a:off x="4210063" y="4102096"/>
            <a:ext cx="3512050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b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 err="1">
                <a:latin typeface="Century Gothic" panose="020B0502020202020204" pitchFamily="34" charset="0"/>
              </a:rPr>
              <a:t>gez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gen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t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 err="1">
                <a:latin typeface="Century Gothic" panose="020B0502020202020204" pitchFamily="34" charset="0"/>
              </a:rPr>
              <a:t>rnez</a:t>
            </a:r>
            <a:r>
              <a:rPr lang="en-GB" sz="1400" dirty="0">
                <a:latin typeface="Century Gothic" panose="020B0502020202020204" pitchFamily="34" charset="0"/>
              </a:rPr>
              <a:t>)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b="1" dirty="0">
                <a:latin typeface="Century Gothic" panose="020B0502020202020204" pitchFamily="34" charset="0"/>
              </a:rPr>
              <a:t>” </a:t>
            </a:r>
            <a:r>
              <a:rPr lang="en-GB" sz="1400" dirty="0">
                <a:latin typeface="Century Gothic" panose="020B0502020202020204" pitchFamily="34" charset="0"/>
              </a:rPr>
              <a:t>(</a:t>
            </a:r>
            <a:r>
              <a:rPr lang="en-GB" sz="1400" dirty="0" err="1">
                <a:latin typeface="Century Gothic" panose="020B0502020202020204" pitchFamily="34" charset="0"/>
              </a:rPr>
              <a:t>relax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touch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pli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b="1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slient</a:t>
            </a:r>
            <a:r>
              <a:rPr lang="en-GB" sz="1400" b="1" dirty="0">
                <a:latin typeface="Century Gothic" panose="020B0502020202020204" pitchFamily="34" charset="0"/>
              </a:rPr>
              <a:t> letters</a:t>
            </a:r>
            <a:r>
              <a:rPr lang="en-GB" sz="1400" dirty="0">
                <a:latin typeface="Century Gothic" panose="020B0502020202020204" pitchFamily="34" charset="0"/>
              </a:rPr>
              <a:t>: “bra</a:t>
            </a:r>
            <a:r>
              <a:rPr lang="en-GB" sz="1400" b="1" dirty="0">
                <a:latin typeface="Century Gothic" panose="020B0502020202020204" pitchFamily="34" charset="0"/>
              </a:rPr>
              <a:t>s”</a:t>
            </a:r>
            <a:r>
              <a:rPr lang="en-GB" sz="1400" dirty="0">
                <a:latin typeface="Century Gothic" panose="020B0502020202020204" pitchFamily="34" charset="0"/>
              </a:rPr>
              <a:t>, “cor</a:t>
            </a:r>
            <a:r>
              <a:rPr lang="en-GB" sz="1400" b="1" dirty="0">
                <a:latin typeface="Century Gothic" panose="020B0502020202020204" pitchFamily="34" charset="0"/>
              </a:rPr>
              <a:t>ps”</a:t>
            </a:r>
            <a:r>
              <a:rPr lang="en-GB" sz="1400" dirty="0">
                <a:latin typeface="Century Gothic" panose="020B0502020202020204" pitchFamily="34" charset="0"/>
              </a:rPr>
              <a:t>, “pie</a:t>
            </a:r>
            <a:r>
              <a:rPr lang="en-GB" sz="1400" b="1" dirty="0">
                <a:latin typeface="Century Gothic" panose="020B0502020202020204" pitchFamily="34" charset="0"/>
              </a:rPr>
              <a:t>d</a:t>
            </a:r>
            <a:r>
              <a:rPr lang="en-GB" sz="1400" dirty="0">
                <a:latin typeface="Century Gothic" panose="020B0502020202020204" pitchFamily="34" charset="0"/>
              </a:rPr>
              <a:t>” 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801C18F-6D81-7D97-88E3-69DF4D4F03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2313999" y="290172"/>
            <a:ext cx="1393885" cy="1393885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88699E-A4D5-8BF2-364F-ADA76927CB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6501490" y="593567"/>
            <a:ext cx="1286904" cy="1286904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6388DD-9AFA-C1ED-A3ED-F31033133B3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6402297" y="3090731"/>
            <a:ext cx="1319816" cy="131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2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3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286</Words>
  <Application>Microsoft Office PowerPoint</Application>
  <PresentationFormat>Widescreen</PresentationFormat>
  <Paragraphs>48</Paragraphs>
  <Slides>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Zoe White</cp:lastModifiedBy>
  <cp:revision>50</cp:revision>
  <cp:lastPrinted>2019-12-01T14:04:10Z</cp:lastPrinted>
  <dcterms:created xsi:type="dcterms:W3CDTF">2019-08-20T09:39:52Z</dcterms:created>
  <dcterms:modified xsi:type="dcterms:W3CDTF">2026-09-13T14:05:11Z</dcterms:modified>
</cp:coreProperties>
</file>